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70" r:id="rId11"/>
    <p:sldId id="267" r:id="rId12"/>
    <p:sldId id="262" r:id="rId13"/>
    <p:sldId id="271" r:id="rId14"/>
    <p:sldId id="272" r:id="rId15"/>
    <p:sldId id="273" r:id="rId16"/>
    <p:sldId id="274" r:id="rId17"/>
    <p:sldId id="275" r:id="rId18"/>
    <p:sldId id="276" r:id="rId19"/>
    <p:sldId id="264" r:id="rId20"/>
    <p:sldId id="268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C6622-0311-4DA8-AE7C-5874AAE13DBF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02757-75BB-4554-AC78-FB038166F6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журнал Новый солдат № 83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74C193-3185-4BAE-9A42-45FBD09242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F056-805A-4271-B4E7-55629411ACAF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8E3-054E-4CFF-B104-0A5F5A023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F056-805A-4271-B4E7-55629411ACAF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8E3-054E-4CFF-B104-0A5F5A023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F056-805A-4271-B4E7-55629411ACAF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8E3-054E-4CFF-B104-0A5F5A023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BB47C8-3600-46B1-867A-2EA4AC31E3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09550"/>
            <a:ext cx="7772400" cy="1085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219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816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C4C6D-2669-4D05-8BE7-A37922D95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F056-805A-4271-B4E7-55629411ACAF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8E3-054E-4CFF-B104-0A5F5A023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F056-805A-4271-B4E7-55629411ACAF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8E3-054E-4CFF-B104-0A5F5A023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F056-805A-4271-B4E7-55629411ACAF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8E3-054E-4CFF-B104-0A5F5A023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F056-805A-4271-B4E7-55629411ACAF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8E3-054E-4CFF-B104-0A5F5A023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F056-805A-4271-B4E7-55629411ACAF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8E3-054E-4CFF-B104-0A5F5A023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F056-805A-4271-B4E7-55629411ACAF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8E3-054E-4CFF-B104-0A5F5A023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F056-805A-4271-B4E7-55629411ACAF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8E3-054E-4CFF-B104-0A5F5A023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F056-805A-4271-B4E7-55629411ACAF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8E3-054E-4CFF-B104-0A5F5A023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CF056-805A-4271-B4E7-55629411ACAF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648E3-054E-4CFF-B104-0A5F5A023C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sing.ru/files/photos/1260-man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124744"/>
            <a:ext cx="2573239" cy="518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14880"/>
            <a:ext cx="2664296" cy="599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ДРЕВНЯЯ СПАРТА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2" name="Text Box 10" descr="Букет"/>
          <p:cNvSpPr txBox="1">
            <a:spLocks noChangeArrowheads="1"/>
          </p:cNvSpPr>
          <p:nvPr/>
        </p:nvSpPr>
        <p:spPr bwMode="auto">
          <a:xfrm>
            <a:off x="5148064" y="4725144"/>
            <a:ext cx="3733800" cy="1082675"/>
          </a:xfrm>
          <a:prstGeom prst="rect">
            <a:avLst/>
          </a:prstGeom>
          <a:solidFill>
            <a:srgbClr val="CC99FF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rgbClr val="0033CC"/>
                </a:solidFill>
                <a:latin typeface="Times New Roman" pitchFamily="18" charset="0"/>
              </a:rPr>
              <a:t>ВЫБИРАЕТ СТАРЕЙШИН,</a:t>
            </a:r>
          </a:p>
          <a:p>
            <a:pPr eaLnBrk="0" hangingPunct="0"/>
            <a:r>
              <a:rPr lang="ru-RU" sz="2000" b="1">
                <a:solidFill>
                  <a:srgbClr val="0033CC"/>
                </a:solidFill>
                <a:latin typeface="Times New Roman" pitchFamily="18" charset="0"/>
              </a:rPr>
              <a:t>ОБЪЯВЛЯЕТ ВОЙНУ ИЛИ </a:t>
            </a:r>
          </a:p>
          <a:p>
            <a:pPr eaLnBrk="0" hangingPunct="0"/>
            <a:r>
              <a:rPr lang="ru-RU" sz="2000" b="1">
                <a:solidFill>
                  <a:srgbClr val="0033CC"/>
                </a:solidFill>
                <a:latin typeface="Times New Roman" pitchFamily="18" charset="0"/>
              </a:rPr>
              <a:t>                   МИР</a:t>
            </a:r>
          </a:p>
        </p:txBody>
      </p:sp>
      <p:sp>
        <p:nvSpPr>
          <p:cNvPr id="3892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5076056" y="3501008"/>
            <a:ext cx="3673475" cy="898525"/>
          </a:xfrm>
          <a:prstGeom prst="rect">
            <a:avLst/>
          </a:prstGeom>
          <a:solidFill>
            <a:srgbClr val="CC99FF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33CC"/>
                </a:solidFill>
                <a:latin typeface="Times New Roman" pitchFamily="18" charset="0"/>
              </a:rPr>
              <a:t>ПРИНИМАЕТ ВАЖНЫЕ РЕШЕНИЯ</a:t>
            </a: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3923928" y="4797152"/>
            <a:ext cx="91440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rgbClr val="A5002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9" name="AutoShape 17"/>
          <p:cNvSpPr>
            <a:spLocks noChangeArrowheads="1"/>
          </p:cNvSpPr>
          <p:nvPr/>
        </p:nvSpPr>
        <p:spPr bwMode="auto">
          <a:xfrm>
            <a:off x="3707904" y="3573016"/>
            <a:ext cx="99060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rgbClr val="A5002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30" name="AutoShape 18"/>
          <p:cNvSpPr>
            <a:spLocks noChangeArrowheads="1"/>
          </p:cNvSpPr>
          <p:nvPr/>
        </p:nvSpPr>
        <p:spPr bwMode="auto">
          <a:xfrm>
            <a:off x="3707904" y="2420888"/>
            <a:ext cx="99060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rgbClr val="A5002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9552" y="0"/>
            <a:ext cx="81534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ОРГАНЫ ВЛАСТИ</a:t>
            </a: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5076056" y="2348880"/>
            <a:ext cx="3657600" cy="808038"/>
          </a:xfrm>
          <a:prstGeom prst="rect">
            <a:avLst/>
          </a:prstGeom>
          <a:solidFill>
            <a:srgbClr val="CC99FF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КОМАНДИРЫ ВОСК,ВХОДИ-ЛИ В СОВЕТ СТАРЕЙШИН</a:t>
            </a:r>
            <a:r>
              <a:rPr lang="ru-RU" sz="2400" b="1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611560" y="2420888"/>
            <a:ext cx="2971800" cy="533400"/>
          </a:xfrm>
          <a:prstGeom prst="rect">
            <a:avLst/>
          </a:prstGeom>
          <a:solidFill>
            <a:srgbClr val="00FF00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33CC"/>
                </a:solidFill>
                <a:latin typeface="Times New Roman" pitchFamily="18" charset="0"/>
              </a:rPr>
              <a:t>2 ЦАРЯ</a:t>
            </a:r>
          </a:p>
        </p:txBody>
      </p:sp>
      <p:sp>
        <p:nvSpPr>
          <p:cNvPr id="2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611560" y="3356992"/>
            <a:ext cx="2971800" cy="898525"/>
          </a:xfrm>
          <a:prstGeom prst="rect">
            <a:avLst/>
          </a:prstGeom>
          <a:solidFill>
            <a:srgbClr val="00FF00"/>
          </a:solidFill>
          <a:ln w="762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СОВЕТ СТАРЕЙШИН</a:t>
            </a:r>
          </a:p>
        </p:txBody>
      </p:sp>
      <p:sp>
        <p:nvSpPr>
          <p:cNvPr id="3" name="Text Box 10" descr="Букет"/>
          <p:cNvSpPr txBox="1">
            <a:spLocks noChangeArrowheads="1"/>
          </p:cNvSpPr>
          <p:nvPr/>
        </p:nvSpPr>
        <p:spPr bwMode="auto">
          <a:xfrm>
            <a:off x="611560" y="4581128"/>
            <a:ext cx="3048000" cy="898525"/>
          </a:xfrm>
          <a:prstGeom prst="rect">
            <a:avLst/>
          </a:prstGeom>
          <a:solidFill>
            <a:srgbClr val="00FF00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      НАРОДНОЕ   </a:t>
            </a:r>
          </a:p>
          <a:p>
            <a:pPr eaLnBrk="0" hangingPunct="0"/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      СОБРАНИЕ</a:t>
            </a: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683568" y="1484784"/>
            <a:ext cx="2895600" cy="533400"/>
          </a:xfrm>
          <a:prstGeom prst="rect">
            <a:avLst/>
          </a:prstGeom>
          <a:solidFill>
            <a:srgbClr val="00FF00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33CC"/>
                </a:solidFill>
                <a:latin typeface="Times New Roman" pitchFamily="18" charset="0"/>
              </a:rPr>
              <a:t>5 ПРАВИТЕЛЕЙ</a:t>
            </a:r>
          </a:p>
        </p:txBody>
      </p:sp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5076056" y="1484784"/>
            <a:ext cx="3581400" cy="533400"/>
          </a:xfrm>
          <a:prstGeom prst="rect">
            <a:avLst/>
          </a:prstGeom>
          <a:solidFill>
            <a:srgbClr val="CC99FF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ВЕРХОВНАЯ ВЛАСТЬ</a:t>
            </a:r>
          </a:p>
        </p:txBody>
      </p:sp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3707904" y="1484784"/>
            <a:ext cx="99060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rgbClr val="A5002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3851920" y="3573016"/>
            <a:ext cx="99060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rgbClr val="A5002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683568" y="3356992"/>
            <a:ext cx="2971800" cy="898525"/>
          </a:xfrm>
          <a:prstGeom prst="rect">
            <a:avLst/>
          </a:prstGeom>
          <a:solidFill>
            <a:srgbClr val="00FF00"/>
          </a:solidFill>
          <a:ln w="762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СОВЕТ СТАРЕЙШИН</a:t>
            </a:r>
          </a:p>
        </p:txBody>
      </p:sp>
      <p:pic>
        <p:nvPicPr>
          <p:cNvPr id="17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32025" cy="1427162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</p:pic>
      <p:pic>
        <p:nvPicPr>
          <p:cNvPr id="18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517232"/>
            <a:ext cx="262778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524500"/>
            <a:ext cx="1800225" cy="13335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775" y="0"/>
            <a:ext cx="1800225" cy="133508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 animBg="1"/>
      <p:bldP spid="38923" grpId="0" animBg="1"/>
      <p:bldP spid="38928" grpId="0" animBg="1"/>
      <p:bldP spid="38930" grpId="0" animBg="1"/>
      <p:bldP spid="1047" grpId="0" animBg="1"/>
      <p:bldP spid="1048" grpId="0" animBg="1"/>
      <p:bldP spid="3" grpId="0" animBg="1"/>
      <p:bldP spid="1054" grpId="0" animBg="1"/>
      <p:bldP spid="1056" grpId="0" animBg="1"/>
      <p:bldP spid="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/>
              <a:t>Задание: </a:t>
            </a:r>
            <a:r>
              <a:rPr lang="ru-RU" sz="3600" i="1"/>
              <a:t>Опишите по рисункам оружие и доспехи спартанцев.</a:t>
            </a:r>
            <a:r>
              <a:rPr lang="ru-RU" sz="3600" b="1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0288" y="3429000"/>
            <a:ext cx="1306512" cy="2697163"/>
          </a:xfrm>
        </p:spPr>
        <p:txBody>
          <a:bodyPr/>
          <a:lstStyle/>
          <a:p>
            <a:endParaRPr lang="ru-RU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2286000" cy="45720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68313" y="6237288"/>
            <a:ext cx="448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effectLst/>
              </a:rPr>
              <a:t>Спартанский гоплит. </a:t>
            </a:r>
            <a:r>
              <a:rPr lang="en-US">
                <a:effectLst/>
              </a:rPr>
              <a:t>V</a:t>
            </a:r>
            <a:r>
              <a:rPr lang="ru-RU">
                <a:effectLst/>
              </a:rPr>
              <a:t> в. до н.э.</a:t>
            </a:r>
          </a:p>
        </p:txBody>
      </p:sp>
      <p:pic>
        <p:nvPicPr>
          <p:cNvPr id="52230" name="Picture 6" descr="Картинка 23 из 23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4188" y="1484313"/>
            <a:ext cx="6119812" cy="4589462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ize-stuff.com/picture/stuff/movie_stuff/fantasy_stuff/300/300%20Leonidas%20Spartan%20Helmet%20Prop%20Replica%20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528392" cy="3528392"/>
          </a:xfrm>
          <a:prstGeom prst="rect">
            <a:avLst/>
          </a:prstGeom>
          <a:noFill/>
        </p:spPr>
      </p:pic>
      <p:pic>
        <p:nvPicPr>
          <p:cNvPr id="4" name="Picture 2" descr="&amp;Fcy;&amp;acy;&amp;jcy;&amp;lcy;:Spartan sh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45024"/>
            <a:ext cx="2503478" cy="252028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6309320"/>
          <a:ext cx="5472608" cy="274320"/>
        </p:xfrm>
        <a:graphic>
          <a:graphicData uri="http://schemas.openxmlformats.org/drawingml/2006/table">
            <a:tbl>
              <a:tblPr/>
              <a:tblGrid>
                <a:gridCol w="2736304"/>
                <a:gridCol w="273630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Спартанский щит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18434" name="Picture 2" descr="http://young.rzd.ru/dbmm/images/41/4080/13843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0"/>
            <a:ext cx="3384376" cy="6746264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654023" y="2458545"/>
            <a:ext cx="5680720" cy="12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r>
              <a:rPr lang="ru-RU" sz="4800" b="1">
                <a:solidFill>
                  <a:srgbClr val="003399"/>
                </a:solidFill>
              </a:rPr>
              <a:t>Семейная жизнь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07375" cy="1976437"/>
          </a:xfrm>
        </p:spPr>
        <p:txBody>
          <a:bodyPr/>
          <a:lstStyle/>
          <a:p>
            <a:r>
              <a:rPr lang="ru-RU" sz="2800"/>
              <a:t>Спартанцы женились в 30 лет.</a:t>
            </a:r>
          </a:p>
          <a:p>
            <a:r>
              <a:rPr lang="ru-RU" sz="2800"/>
              <a:t>Семью навещали лишь изредка.</a:t>
            </a:r>
          </a:p>
          <a:p>
            <a:r>
              <a:rPr lang="ru-RU" sz="2800"/>
              <a:t>В собственном доме разрешалось жить только старикам.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357563"/>
            <a:ext cx="6553200" cy="3306762"/>
          </a:xfrm>
          <a:prstGeom prst="rect">
            <a:avLst/>
          </a:prstGeom>
          <a:noFill/>
          <a:ln w="57150" cmpd="thickThin">
            <a:solidFill>
              <a:srgbClr val="003399"/>
            </a:solidFill>
            <a:miter lim="800000"/>
            <a:headEnd/>
            <a:tailEnd/>
          </a:ln>
          <a:effectLst/>
        </p:spPr>
      </p:pic>
      <p:pic>
        <p:nvPicPr>
          <p:cNvPr id="12293" name="Picture 18" descr="cl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0225"/>
          </a:xfrm>
          <a:prstGeom prst="rect">
            <a:avLst/>
          </a:prstGeom>
          <a:solidFill>
            <a:srgbClr val="336699"/>
          </a:solidFill>
          <a:ln w="9525">
            <a:solidFill>
              <a:srgbClr val="91584D"/>
            </a:solidFill>
            <a:miter lim="800000"/>
            <a:headEnd/>
            <a:tailEnd/>
          </a:ln>
        </p:spPr>
      </p:pic>
      <p:pic>
        <p:nvPicPr>
          <p:cNvPr id="12294" name="Picture 18" descr="cl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solidFill>
            <a:srgbClr val="336699"/>
          </a:solidFill>
          <a:ln w="9525">
            <a:solidFill>
              <a:srgbClr val="91584D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860800"/>
            <a:ext cx="8291512" cy="2232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В Спарте большое значение придавалось физическому здоровью.</a:t>
            </a:r>
          </a:p>
          <a:p>
            <a:pPr>
              <a:lnSpc>
                <a:spcPct val="90000"/>
              </a:lnSpc>
            </a:pPr>
            <a:r>
              <a:rPr lang="ru-RU" sz="2800"/>
              <a:t>Новорожденного осматривали должностные лица.</a:t>
            </a:r>
          </a:p>
          <a:p>
            <a:pPr>
              <a:lnSpc>
                <a:spcPct val="90000"/>
              </a:lnSpc>
            </a:pPr>
            <a:r>
              <a:rPr lang="ru-RU" sz="2800"/>
              <a:t>Больного и слабого ребенка умертвляли.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692150"/>
            <a:ext cx="5905500" cy="3011488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</p:pic>
      <p:pic>
        <p:nvPicPr>
          <p:cNvPr id="19461" name="Picture 18" descr="cl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0225"/>
          </a:xfrm>
          <a:prstGeom prst="rect">
            <a:avLst/>
          </a:prstGeom>
          <a:solidFill>
            <a:srgbClr val="336699"/>
          </a:solidFill>
          <a:ln w="9525">
            <a:solidFill>
              <a:srgbClr val="91584D"/>
            </a:solidFill>
            <a:miter lim="800000"/>
            <a:headEnd/>
            <a:tailEnd/>
          </a:ln>
        </p:spPr>
      </p:pic>
      <p:pic>
        <p:nvPicPr>
          <p:cNvPr id="19462" name="Picture 18" descr="cl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solidFill>
            <a:srgbClr val="336699"/>
          </a:solidFill>
          <a:ln w="9525">
            <a:solidFill>
              <a:srgbClr val="91584D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0425" y="4941888"/>
            <a:ext cx="2746375" cy="1184275"/>
          </a:xfrm>
        </p:spPr>
        <p:txBody>
          <a:bodyPr/>
          <a:lstStyle/>
          <a:p>
            <a:endParaRPr lang="ru-RU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0650"/>
            <a:ext cx="91440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50825" y="280988"/>
            <a:ext cx="8642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мальчиков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79388" y="1412875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000">
              <a:effectLst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79512" y="1340768"/>
            <a:ext cx="2684463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effectLst/>
              </a:rPr>
              <a:t>С 7 лет мальчики жили в казарме под присмотром учителей.  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427984" y="1628800"/>
            <a:ext cx="398145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effectLst/>
              </a:rPr>
              <a:t>Мальчики делились на отряды. </a:t>
            </a:r>
          </a:p>
          <a:p>
            <a:endParaRPr lang="ru-RU" sz="200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в Спарте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060848"/>
            <a:ext cx="8229600" cy="3413125"/>
          </a:xfrm>
        </p:spPr>
        <p:txBody>
          <a:bodyPr/>
          <a:lstStyle/>
          <a:p>
            <a:r>
              <a:rPr lang="ru-RU" dirty="0"/>
              <a:t>Главными предметами были атлетика, танцы и упражнения с оружием.</a:t>
            </a:r>
          </a:p>
          <a:p>
            <a:r>
              <a:rPr lang="ru-RU" dirty="0"/>
              <a:t>С учениками занимались музыкой и патриотическими песнями.</a:t>
            </a:r>
          </a:p>
          <a:p>
            <a:r>
              <a:rPr lang="ru-RU" dirty="0"/>
              <a:t>Изучали спартанские законы.</a:t>
            </a:r>
          </a:p>
          <a:p>
            <a:endParaRPr lang="ru-RU" dirty="0"/>
          </a:p>
        </p:txBody>
      </p:sp>
      <p:pic>
        <p:nvPicPr>
          <p:cNvPr id="107524" name="Picture 18" descr="cl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225"/>
          </a:xfrm>
          <a:prstGeom prst="rect">
            <a:avLst/>
          </a:prstGeom>
          <a:solidFill>
            <a:srgbClr val="336699"/>
          </a:solidFill>
          <a:ln w="9525">
            <a:solidFill>
              <a:srgbClr val="91584D"/>
            </a:solidFill>
            <a:miter lim="800000"/>
            <a:headEnd/>
            <a:tailEnd/>
          </a:ln>
        </p:spPr>
      </p:pic>
      <p:pic>
        <p:nvPicPr>
          <p:cNvPr id="107525" name="Picture 18" descr="cl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solidFill>
            <a:srgbClr val="336699"/>
          </a:solidFill>
          <a:ln w="9525">
            <a:solidFill>
              <a:srgbClr val="91584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729288" cy="68580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Спартанские женщины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665663"/>
            <a:ext cx="8147050" cy="2192337"/>
          </a:xfrm>
        </p:spPr>
        <p:txBody>
          <a:bodyPr/>
          <a:lstStyle/>
          <a:p>
            <a:r>
              <a:rPr lang="ru-RU" sz="2400"/>
              <a:t>Чтобы дети рождались здоровыми, женщины занимались спортом.</a:t>
            </a:r>
          </a:p>
          <a:p>
            <a:r>
              <a:rPr lang="ru-RU" sz="2400"/>
              <a:t>Между ними устраивались спортивные состязания.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055688"/>
            <a:ext cx="6840538" cy="366712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52513"/>
            <a:ext cx="2632075" cy="367188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3318" name="Picture 18" descr="cl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solidFill>
            <a:srgbClr val="336699"/>
          </a:solidFill>
          <a:ln w="9525">
            <a:solidFill>
              <a:srgbClr val="91584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429000" y="4443413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buFontTx/>
              <a:buAutoNum type="arabicParenR"/>
            </a:pPr>
            <a:endParaRPr lang="en-US" b="1" i="1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ctr" eaLnBrk="0" hangingPunct="0"/>
            <a:endParaRPr lang="ru-RU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314325" y="188640"/>
            <a:ext cx="8829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ПРОБЛЕМНОЕ  ЗАДАНИЕ  НА  УРОК</a:t>
            </a:r>
          </a:p>
        </p:txBody>
      </p:sp>
      <p:sp>
        <p:nvSpPr>
          <p:cNvPr id="12296" name="Text Box 16"/>
          <p:cNvSpPr txBox="1">
            <a:spLocks noChangeArrowheads="1"/>
          </p:cNvSpPr>
          <p:nvPr/>
        </p:nvSpPr>
        <p:spPr bwMode="auto">
          <a:xfrm>
            <a:off x="179512" y="2204864"/>
            <a:ext cx="86106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ОТВЕТИТЬ НА ВОПРОС: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«В чём же были особенности 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воспитания  в Древней Спарте?»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429000" y="4443413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buFontTx/>
              <a:buAutoNum type="arabicParenR"/>
            </a:pPr>
            <a:endParaRPr lang="en-US" b="1" i="1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ctr" eaLnBrk="0" hangingPunct="0"/>
            <a:endParaRPr lang="ru-RU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314325" y="188640"/>
            <a:ext cx="8829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ПРОБЛЕМНОЕ  ЗАДАНИЕ  НА  УРОК</a:t>
            </a:r>
          </a:p>
        </p:txBody>
      </p:sp>
      <p:sp>
        <p:nvSpPr>
          <p:cNvPr id="12296" name="Text Box 16"/>
          <p:cNvSpPr txBox="1">
            <a:spLocks noChangeArrowheads="1"/>
          </p:cNvSpPr>
          <p:nvPr/>
        </p:nvSpPr>
        <p:spPr bwMode="auto">
          <a:xfrm>
            <a:off x="179512" y="2204864"/>
            <a:ext cx="86106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ОТВЕТИТЬ НА ВОПРОС: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«В чём же были особенности 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воспитания  в Древней Спарте?»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ser pos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Д/З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229600" cy="4525963"/>
          </a:xfrm>
        </p:spPr>
        <p:txBody>
          <a:bodyPr/>
          <a:lstStyle/>
          <a:p>
            <a:r>
              <a:rPr lang="ru-RU" dirty="0" smtClean="0"/>
              <a:t>Написать кто такие были спартиаты, периэки, илоты? </a:t>
            </a:r>
          </a:p>
          <a:p>
            <a:r>
              <a:rPr lang="ru-RU" dirty="0" smtClean="0"/>
              <a:t>Учить №25.  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363" y="3573463"/>
            <a:ext cx="3754437" cy="2552700"/>
          </a:xfrm>
        </p:spPr>
        <p:txBody>
          <a:bodyPr/>
          <a:lstStyle/>
          <a:p>
            <a:endParaRPr lang="ru-RU"/>
          </a:p>
        </p:txBody>
      </p:sp>
      <p:pic>
        <p:nvPicPr>
          <p:cNvPr id="104452" name="Picture 4" descr="user pos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316912" cy="6237288"/>
          </a:xfrm>
          <a:prstGeom prst="rect">
            <a:avLst/>
          </a:prstGeom>
          <a:noFill/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116013" y="568325"/>
            <a:ext cx="5761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4400" b="1">
              <a:effectLst/>
            </a:endParaRP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323850" y="1628775"/>
            <a:ext cx="6119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 sz="3200">
              <a:effectLst/>
            </a:endParaRP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2916238" y="5105400"/>
            <a:ext cx="32718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400" b="1">
                <a:solidFill>
                  <a:schemeClr val="bg1"/>
                </a:solidFill>
                <a:effectLst/>
              </a:rPr>
              <a:t>Древняя Греция</a:t>
            </a:r>
          </a:p>
          <a:p>
            <a:pPr marL="342900" indent="-342900" algn="ctr">
              <a:spcBef>
                <a:spcPct val="20000"/>
              </a:spcBef>
            </a:pPr>
            <a:endParaRPr lang="ru-RU" sz="2400" b="1">
              <a:solidFill>
                <a:schemeClr val="bg1"/>
              </a:solidFill>
              <a:effectLst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2400" b="1">
                <a:solidFill>
                  <a:schemeClr val="bg1"/>
                </a:solidFill>
                <a:effectLst/>
              </a:rPr>
              <a:t>Урок в 5 классе</a:t>
            </a: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1547813" y="1773238"/>
            <a:ext cx="43195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6600" b="1">
                <a:solidFill>
                  <a:srgbClr val="FF9900"/>
                </a:solidFill>
                <a:effectLst/>
              </a:rPr>
              <a:t>Спарта</a:t>
            </a:r>
            <a:r>
              <a:rPr lang="ru-RU" sz="5400" b="1">
                <a:solidFill>
                  <a:srgbClr val="CC0000"/>
                </a:solidFill>
                <a:effectLst/>
              </a:rPr>
              <a:t> 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3132138" y="620713"/>
            <a:ext cx="470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chemeClr val="bg1"/>
                </a:solidFill>
                <a:effectLst/>
              </a:rPr>
              <a:t>Гимназия № 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(512x698, 80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313" y="3421063"/>
            <a:ext cx="3773487" cy="2705100"/>
          </a:xfrm>
        </p:spPr>
        <p:txBody>
          <a:bodyPr/>
          <a:lstStyle/>
          <a:p>
            <a:endParaRPr lang="ru-RU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1382" name="Text Box 6"/>
          <p:cNvSpPr txBox="1">
            <a:spLocks noChangeArrowheads="1"/>
          </p:cNvSpPr>
          <p:nvPr/>
        </p:nvSpPr>
        <p:spPr bwMode="auto">
          <a:xfrm rot="2477083">
            <a:off x="4211638" y="2060575"/>
            <a:ext cx="318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66"/>
                </a:solidFill>
                <a:effectLst/>
              </a:rPr>
              <a:t>Балканский п-ов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313" y="3421063"/>
            <a:ext cx="3773487" cy="2705100"/>
          </a:xfrm>
        </p:spPr>
        <p:txBody>
          <a:bodyPr/>
          <a:lstStyle/>
          <a:p>
            <a:endParaRPr lang="ru-RU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print"/>
          <a:srcRect l="48421" t="46866" r="10310" b="6683"/>
          <a:stretch>
            <a:fillRect/>
          </a:stretch>
        </p:blipFill>
        <p:spPr bwMode="auto">
          <a:xfrm>
            <a:off x="468313" y="19050"/>
            <a:ext cx="8101012" cy="6838950"/>
          </a:xfrm>
          <a:prstGeom prst="rect">
            <a:avLst/>
          </a:prstGeom>
          <a:noFill/>
        </p:spPr>
      </p:pic>
      <p:sp>
        <p:nvSpPr>
          <p:cNvPr id="102405" name="Line 5"/>
          <p:cNvSpPr>
            <a:spLocks noChangeShapeType="1"/>
          </p:cNvSpPr>
          <p:nvPr/>
        </p:nvSpPr>
        <p:spPr bwMode="auto">
          <a:xfrm flipV="1">
            <a:off x="2555875" y="5373688"/>
            <a:ext cx="1368425" cy="719137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519113" y="6040438"/>
            <a:ext cx="3765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effectLst/>
              </a:rPr>
              <a:t>Пелопонесский п-ов</a:t>
            </a: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539750" y="0"/>
            <a:ext cx="8135938" cy="1341438"/>
          </a:xfrm>
          <a:prstGeom prst="rect">
            <a:avLst/>
          </a:prstGeom>
          <a:solidFill>
            <a:schemeClr val="bg1"/>
          </a:solidFill>
          <a:ln w="1270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effectLst/>
              </a:rPr>
              <a:t>Спарта находится в Южной Греции,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200">
                <a:effectLst/>
              </a:rPr>
              <a:t>на Пелопонесском полуострове.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 rot="2542416">
            <a:off x="3048000" y="4792663"/>
            <a:ext cx="158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Спарта</a:t>
            </a:r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3063875" y="5121275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sz="2600" b="1">
              <a:solidFill>
                <a:srgbClr val="FF0D0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10" name="Picture 18" descr="cl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3775" y="0"/>
            <a:ext cx="530225" cy="6858000"/>
          </a:xfrm>
          <a:prstGeom prst="rect">
            <a:avLst/>
          </a:prstGeom>
          <a:solidFill>
            <a:srgbClr val="336699"/>
          </a:solidFill>
          <a:ln w="9525">
            <a:solidFill>
              <a:srgbClr val="91584D"/>
            </a:solidFill>
            <a:miter lim="800000"/>
            <a:headEnd/>
            <a:tailEnd/>
          </a:ln>
        </p:spPr>
      </p:pic>
      <p:pic>
        <p:nvPicPr>
          <p:cNvPr id="102411" name="Picture 18" descr="cl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0225" cy="6858000"/>
          </a:xfrm>
          <a:prstGeom prst="rect">
            <a:avLst/>
          </a:prstGeom>
          <a:solidFill>
            <a:srgbClr val="336699"/>
          </a:solidFill>
          <a:ln w="9525">
            <a:solidFill>
              <a:srgbClr val="91584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 animBg="1"/>
      <p:bldP spid="1024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карта Греции главная"/>
          <p:cNvPicPr>
            <a:picLocks noChangeAspect="1" noChangeArrowheads="1"/>
          </p:cNvPicPr>
          <p:nvPr/>
        </p:nvPicPr>
        <p:blipFill>
          <a:blip r:embed="rId2" cstate="print"/>
          <a:srcRect l="13345" t="46602" r="50647" b="19148"/>
          <a:stretch>
            <a:fillRect/>
          </a:stretch>
        </p:blipFill>
        <p:spPr bwMode="auto">
          <a:xfrm>
            <a:off x="0" y="0"/>
            <a:ext cx="9144000" cy="6451600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3971" name="Freeform 3"/>
          <p:cNvSpPr>
            <a:spLocks/>
          </p:cNvSpPr>
          <p:nvPr/>
        </p:nvSpPr>
        <p:spPr bwMode="auto">
          <a:xfrm>
            <a:off x="4500563" y="2420938"/>
            <a:ext cx="3022600" cy="3240087"/>
          </a:xfrm>
          <a:custGeom>
            <a:avLst/>
            <a:gdLst/>
            <a:ahLst/>
            <a:cxnLst>
              <a:cxn ang="0">
                <a:pos x="817" y="46"/>
              </a:cxn>
              <a:cxn ang="0">
                <a:pos x="1089" y="499"/>
              </a:cxn>
              <a:cxn ang="0">
                <a:pos x="1089" y="590"/>
              </a:cxn>
              <a:cxn ang="0">
                <a:pos x="1134" y="681"/>
              </a:cxn>
              <a:cxn ang="0">
                <a:pos x="1225" y="726"/>
              </a:cxn>
              <a:cxn ang="0">
                <a:pos x="1225" y="908"/>
              </a:cxn>
              <a:cxn ang="0">
                <a:pos x="1361" y="1044"/>
              </a:cxn>
              <a:cxn ang="0">
                <a:pos x="1316" y="1134"/>
              </a:cxn>
              <a:cxn ang="0">
                <a:pos x="1270" y="1180"/>
              </a:cxn>
              <a:cxn ang="0">
                <a:pos x="1270" y="1316"/>
              </a:cxn>
              <a:cxn ang="0">
                <a:pos x="1316" y="1407"/>
              </a:cxn>
              <a:cxn ang="0">
                <a:pos x="1406" y="1497"/>
              </a:cxn>
              <a:cxn ang="0">
                <a:pos x="1497" y="1588"/>
              </a:cxn>
              <a:cxn ang="0">
                <a:pos x="1361" y="1543"/>
              </a:cxn>
              <a:cxn ang="0">
                <a:pos x="1180" y="1452"/>
              </a:cxn>
              <a:cxn ang="0">
                <a:pos x="1089" y="1316"/>
              </a:cxn>
              <a:cxn ang="0">
                <a:pos x="998" y="1225"/>
              </a:cxn>
              <a:cxn ang="0">
                <a:pos x="907" y="1044"/>
              </a:cxn>
              <a:cxn ang="0">
                <a:pos x="681" y="1044"/>
              </a:cxn>
              <a:cxn ang="0">
                <a:pos x="590" y="1134"/>
              </a:cxn>
              <a:cxn ang="0">
                <a:pos x="499" y="1316"/>
              </a:cxn>
              <a:cxn ang="0">
                <a:pos x="454" y="1407"/>
              </a:cxn>
              <a:cxn ang="0">
                <a:pos x="499" y="1543"/>
              </a:cxn>
              <a:cxn ang="0">
                <a:pos x="408" y="1588"/>
              </a:cxn>
              <a:cxn ang="0">
                <a:pos x="318" y="1497"/>
              </a:cxn>
              <a:cxn ang="0">
                <a:pos x="272" y="1407"/>
              </a:cxn>
              <a:cxn ang="0">
                <a:pos x="363" y="1316"/>
              </a:cxn>
              <a:cxn ang="0">
                <a:pos x="363" y="1180"/>
              </a:cxn>
              <a:cxn ang="0">
                <a:pos x="182" y="998"/>
              </a:cxn>
              <a:cxn ang="0">
                <a:pos x="91" y="908"/>
              </a:cxn>
              <a:cxn ang="0">
                <a:pos x="46" y="862"/>
              </a:cxn>
              <a:cxn ang="0">
                <a:pos x="0" y="772"/>
              </a:cxn>
              <a:cxn ang="0">
                <a:pos x="46" y="590"/>
              </a:cxn>
              <a:cxn ang="0">
                <a:pos x="227" y="545"/>
              </a:cxn>
              <a:cxn ang="0">
                <a:pos x="272" y="499"/>
              </a:cxn>
              <a:cxn ang="0">
                <a:pos x="272" y="363"/>
              </a:cxn>
              <a:cxn ang="0">
                <a:pos x="318" y="273"/>
              </a:cxn>
              <a:cxn ang="0">
                <a:pos x="454" y="137"/>
              </a:cxn>
              <a:cxn ang="0">
                <a:pos x="545" y="0"/>
              </a:cxn>
              <a:cxn ang="0">
                <a:pos x="726" y="0"/>
              </a:cxn>
              <a:cxn ang="0">
                <a:pos x="817" y="46"/>
              </a:cxn>
            </a:cxnLst>
            <a:rect l="0" t="0" r="r" b="b"/>
            <a:pathLst>
              <a:path w="1497" h="1588">
                <a:moveTo>
                  <a:pt x="817" y="46"/>
                </a:moveTo>
                <a:lnTo>
                  <a:pt x="1089" y="499"/>
                </a:lnTo>
                <a:lnTo>
                  <a:pt x="1089" y="590"/>
                </a:lnTo>
                <a:lnTo>
                  <a:pt x="1134" y="681"/>
                </a:lnTo>
                <a:lnTo>
                  <a:pt x="1225" y="726"/>
                </a:lnTo>
                <a:lnTo>
                  <a:pt x="1225" y="908"/>
                </a:lnTo>
                <a:lnTo>
                  <a:pt x="1361" y="1044"/>
                </a:lnTo>
                <a:lnTo>
                  <a:pt x="1316" y="1134"/>
                </a:lnTo>
                <a:lnTo>
                  <a:pt x="1270" y="1180"/>
                </a:lnTo>
                <a:lnTo>
                  <a:pt x="1270" y="1316"/>
                </a:lnTo>
                <a:lnTo>
                  <a:pt x="1316" y="1407"/>
                </a:lnTo>
                <a:lnTo>
                  <a:pt x="1406" y="1497"/>
                </a:lnTo>
                <a:lnTo>
                  <a:pt x="1497" y="1588"/>
                </a:lnTo>
                <a:lnTo>
                  <a:pt x="1361" y="1543"/>
                </a:lnTo>
                <a:lnTo>
                  <a:pt x="1180" y="1452"/>
                </a:lnTo>
                <a:lnTo>
                  <a:pt x="1089" y="1316"/>
                </a:lnTo>
                <a:lnTo>
                  <a:pt x="998" y="1225"/>
                </a:lnTo>
                <a:lnTo>
                  <a:pt x="907" y="1044"/>
                </a:lnTo>
                <a:lnTo>
                  <a:pt x="681" y="1044"/>
                </a:lnTo>
                <a:lnTo>
                  <a:pt x="590" y="1134"/>
                </a:lnTo>
                <a:lnTo>
                  <a:pt x="499" y="1316"/>
                </a:lnTo>
                <a:lnTo>
                  <a:pt x="454" y="1407"/>
                </a:lnTo>
                <a:lnTo>
                  <a:pt x="499" y="1543"/>
                </a:lnTo>
                <a:lnTo>
                  <a:pt x="408" y="1588"/>
                </a:lnTo>
                <a:lnTo>
                  <a:pt x="318" y="1497"/>
                </a:lnTo>
                <a:lnTo>
                  <a:pt x="272" y="1407"/>
                </a:lnTo>
                <a:lnTo>
                  <a:pt x="363" y="1316"/>
                </a:lnTo>
                <a:lnTo>
                  <a:pt x="363" y="1180"/>
                </a:lnTo>
                <a:lnTo>
                  <a:pt x="182" y="998"/>
                </a:lnTo>
                <a:lnTo>
                  <a:pt x="91" y="908"/>
                </a:lnTo>
                <a:lnTo>
                  <a:pt x="46" y="862"/>
                </a:lnTo>
                <a:lnTo>
                  <a:pt x="0" y="772"/>
                </a:lnTo>
                <a:lnTo>
                  <a:pt x="46" y="590"/>
                </a:lnTo>
                <a:lnTo>
                  <a:pt x="227" y="545"/>
                </a:lnTo>
                <a:lnTo>
                  <a:pt x="272" y="499"/>
                </a:lnTo>
                <a:lnTo>
                  <a:pt x="272" y="363"/>
                </a:lnTo>
                <a:lnTo>
                  <a:pt x="318" y="273"/>
                </a:lnTo>
                <a:lnTo>
                  <a:pt x="454" y="137"/>
                </a:lnTo>
                <a:lnTo>
                  <a:pt x="545" y="0"/>
                </a:lnTo>
                <a:lnTo>
                  <a:pt x="726" y="0"/>
                </a:lnTo>
                <a:lnTo>
                  <a:pt x="817" y="46"/>
                </a:lnTo>
                <a:close/>
              </a:path>
            </a:pathLst>
          </a:custGeom>
          <a:solidFill>
            <a:srgbClr val="FF0D0D">
              <a:alpha val="22000"/>
            </a:srgbClr>
          </a:solidFill>
          <a:ln w="9525">
            <a:solidFill>
              <a:srgbClr val="FF0D0D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 rot="-4524956">
            <a:off x="3009106" y="3696495"/>
            <a:ext cx="1476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effectLst/>
                <a:latin typeface="Arial Narrow" pitchFamily="34" charset="0"/>
              </a:rPr>
              <a:t>МЕССЕНИЯ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 rot="39418931">
            <a:off x="4475957" y="3380581"/>
            <a:ext cx="1884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effectLst/>
                <a:latin typeface="Arial Narrow" pitchFamily="34" charset="0"/>
              </a:rPr>
              <a:t>Л А К О Н И К А</a:t>
            </a:r>
          </a:p>
        </p:txBody>
      </p:sp>
      <p:sp>
        <p:nvSpPr>
          <p:cNvPr id="83974" name="Oval 6"/>
          <p:cNvSpPr>
            <a:spLocks noChangeArrowheads="1"/>
          </p:cNvSpPr>
          <p:nvPr/>
        </p:nvSpPr>
        <p:spPr bwMode="auto">
          <a:xfrm flipH="1">
            <a:off x="5292725" y="4797425"/>
            <a:ext cx="131763" cy="114300"/>
          </a:xfrm>
          <a:prstGeom prst="ellipse">
            <a:avLst/>
          </a:prstGeom>
          <a:solidFill>
            <a:srgbClr val="FF0D0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 flipH="1">
            <a:off x="5940425" y="3284538"/>
            <a:ext cx="0" cy="674687"/>
          </a:xfrm>
          <a:prstGeom prst="line">
            <a:avLst/>
          </a:prstGeom>
          <a:noFill/>
          <a:ln w="76200">
            <a:solidFill>
              <a:srgbClr val="003399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5508625" y="4508500"/>
            <a:ext cx="126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D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Спарта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553075" y="1628775"/>
            <a:ext cx="1611313" cy="2489200"/>
            <a:chOff x="3357" y="1434"/>
            <a:chExt cx="1337" cy="1568"/>
          </a:xfrm>
        </p:grpSpPr>
        <p:sp>
          <p:nvSpPr>
            <p:cNvPr id="83978" name="Line 10"/>
            <p:cNvSpPr>
              <a:spLocks noChangeShapeType="1"/>
            </p:cNvSpPr>
            <p:nvPr/>
          </p:nvSpPr>
          <p:spPr bwMode="auto">
            <a:xfrm flipH="1">
              <a:off x="3833" y="1434"/>
              <a:ext cx="861" cy="406"/>
            </a:xfrm>
            <a:prstGeom prst="line">
              <a:avLst/>
            </a:prstGeom>
            <a:noFill/>
            <a:ln w="76200">
              <a:solidFill>
                <a:srgbClr val="0033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79" name="Line 11"/>
            <p:cNvSpPr>
              <a:spLocks noChangeShapeType="1"/>
            </p:cNvSpPr>
            <p:nvPr/>
          </p:nvSpPr>
          <p:spPr bwMode="auto">
            <a:xfrm flipH="1">
              <a:off x="3696" y="1840"/>
              <a:ext cx="137" cy="549"/>
            </a:xfrm>
            <a:prstGeom prst="line">
              <a:avLst/>
            </a:prstGeom>
            <a:noFill/>
            <a:ln w="76200">
              <a:solidFill>
                <a:srgbClr val="0033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80" name="Rectangle 12"/>
            <p:cNvSpPr>
              <a:spLocks noChangeArrowheads="1"/>
            </p:cNvSpPr>
            <p:nvPr/>
          </p:nvSpPr>
          <p:spPr bwMode="auto">
            <a:xfrm>
              <a:off x="3357" y="2708"/>
              <a:ext cx="160" cy="294"/>
            </a:xfrm>
            <a:prstGeom prst="rect">
              <a:avLst/>
            </a:prstGeom>
            <a:noFill/>
            <a:ln w="9525">
              <a:solidFill>
                <a:srgbClr val="0033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2400">
                <a:solidFill>
                  <a:schemeClr val="bg1"/>
                </a:solidFill>
                <a:effectLst/>
                <a:sym typeface="Webdings" pitchFamily="18" charset="2"/>
              </a:endParaRPr>
            </a:p>
          </p:txBody>
        </p:sp>
      </p:grpSp>
      <p:sp>
        <p:nvSpPr>
          <p:cNvPr id="83981" name="WordArt 13"/>
          <p:cNvSpPr>
            <a:spLocks noChangeArrowheads="1" noChangeShapeType="1" noTextEdit="1"/>
          </p:cNvSpPr>
          <p:nvPr/>
        </p:nvSpPr>
        <p:spPr bwMode="auto">
          <a:xfrm>
            <a:off x="2700338" y="1700213"/>
            <a:ext cx="32734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D0D"/>
                    </a:gs>
                    <a:gs pos="100000">
                      <a:srgbClr val="76060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ХII–IX  вв. до  н. э.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0" y="6159500"/>
            <a:ext cx="9144000" cy="698500"/>
          </a:xfrm>
          <a:prstGeom prst="rect">
            <a:avLst/>
          </a:prstGeom>
          <a:solidFill>
            <a:srgbClr val="F4E8DC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effectLst/>
              </a:rPr>
              <a:t>В </a:t>
            </a:r>
            <a:r>
              <a:rPr lang="en-US" b="1">
                <a:effectLst/>
              </a:rPr>
              <a:t>XII–IX</a:t>
            </a:r>
            <a:r>
              <a:rPr lang="ru-RU" b="1">
                <a:effectLst/>
              </a:rPr>
              <a:t> веках до н.</a:t>
            </a:r>
            <a:r>
              <a:rPr lang="en-US" b="1">
                <a:effectLst/>
              </a:rPr>
              <a:t> </a:t>
            </a:r>
            <a:r>
              <a:rPr lang="ru-RU" b="1">
                <a:effectLst/>
              </a:rPr>
              <a:t>э. </a:t>
            </a:r>
            <a:r>
              <a:rPr lang="ru-RU" b="1" i="1">
                <a:effectLst/>
              </a:rPr>
              <a:t>дорийцы </a:t>
            </a:r>
            <a:r>
              <a:rPr lang="ru-RU" b="1">
                <a:effectLst/>
              </a:rPr>
              <a:t>завоевали Лаконику и  основали город Спарта. </a:t>
            </a: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5003800" y="4221163"/>
            <a:ext cx="568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000">
                <a:solidFill>
                  <a:srgbClr val="FF0D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ebdings" pitchFamily="18" charset="2"/>
              </a:rPr>
              <a:t></a:t>
            </a:r>
          </a:p>
        </p:txBody>
      </p:sp>
      <p:sp>
        <p:nvSpPr>
          <p:cNvPr id="83984" name="AutoShape 16"/>
          <p:cNvSpPr>
            <a:spLocks noChangeArrowheads="1"/>
          </p:cNvSpPr>
          <p:nvPr/>
        </p:nvSpPr>
        <p:spPr bwMode="auto">
          <a:xfrm>
            <a:off x="6227763" y="260350"/>
            <a:ext cx="2508250" cy="846138"/>
          </a:xfrm>
          <a:prstGeom prst="downArrowCallout">
            <a:avLst>
              <a:gd name="adj1" fmla="val 74109"/>
              <a:gd name="adj2" fmla="val 74109"/>
              <a:gd name="adj3" fmla="val 16667"/>
              <a:gd name="adj4" fmla="val 66667"/>
            </a:avLst>
          </a:prstGeom>
          <a:solidFill>
            <a:srgbClr val="AC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bg1"/>
                </a:solidFill>
                <a:effectLst/>
              </a:rPr>
              <a:t>Дорийцы – 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bg1"/>
                </a:solidFill>
                <a:effectLst/>
              </a:rPr>
              <a:t>греческие племена</a:t>
            </a:r>
          </a:p>
        </p:txBody>
      </p:sp>
      <p:pic>
        <p:nvPicPr>
          <p:cNvPr id="83985" name="Picture 17" descr="Воин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9313" y="0"/>
            <a:ext cx="674687" cy="1095375"/>
          </a:xfrm>
          <a:prstGeom prst="rect">
            <a:avLst/>
          </a:prstGeom>
          <a:noFill/>
        </p:spPr>
      </p:pic>
      <p:sp>
        <p:nvSpPr>
          <p:cNvPr id="83986" name="Line 18"/>
          <p:cNvSpPr>
            <a:spLocks noChangeShapeType="1"/>
          </p:cNvSpPr>
          <p:nvPr/>
        </p:nvSpPr>
        <p:spPr bwMode="auto">
          <a:xfrm flipH="1">
            <a:off x="7380288" y="1125538"/>
            <a:ext cx="1008062" cy="341312"/>
          </a:xfrm>
          <a:prstGeom prst="line">
            <a:avLst/>
          </a:prstGeom>
          <a:noFill/>
          <a:ln w="57150">
            <a:solidFill>
              <a:srgbClr val="003399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2771775" y="2492375"/>
            <a:ext cx="2895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Ахейские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греческие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племена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2.25434E-6 C -0.0986 0.03745 -0.19704 0.07491 -0.23958 0.13549 C -0.28211 0.19607 -0.25294 0.32809 -0.25555 0.3637 C -0.25815 0.3993 -0.25694 0.3741 -0.25555 0.3489 " pathEditMode="relative" ptsTypes="aaaA">
                                      <p:cBhvr>
                                        <p:cTn id="33" dur="2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  <p:bldP spid="83973" grpId="0"/>
      <p:bldP spid="83975" grpId="0" animBg="1"/>
      <p:bldP spid="83975" grpId="1" animBg="1"/>
      <p:bldP spid="83976" grpId="0"/>
      <p:bldP spid="83981" grpId="0" animBg="1"/>
      <p:bldP spid="83982" grpId="0" animBg="1"/>
      <p:bldP spid="83983" grpId="0"/>
      <p:bldP spid="83984" grpId="0" animBg="1"/>
      <p:bldP spid="83984" grpId="1" animBg="1"/>
      <p:bldP spid="83986" grpId="0" animBg="1"/>
      <p:bldP spid="83986" grpId="1" animBg="1"/>
      <p:bldP spid="839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 descr="карта Греции главная"/>
          <p:cNvPicPr>
            <a:picLocks noChangeAspect="1" noChangeArrowheads="1"/>
          </p:cNvPicPr>
          <p:nvPr/>
        </p:nvPicPr>
        <p:blipFill>
          <a:blip r:embed="rId2" cstate="print"/>
          <a:srcRect l="13345" t="50285" r="50647" b="23801"/>
          <a:stretch>
            <a:fillRect/>
          </a:stretch>
        </p:blipFill>
        <p:spPr bwMode="auto">
          <a:xfrm>
            <a:off x="0" y="774700"/>
            <a:ext cx="9144000" cy="5043488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4996" name="Freeform 4"/>
          <p:cNvSpPr>
            <a:spLocks/>
          </p:cNvSpPr>
          <p:nvPr/>
        </p:nvSpPr>
        <p:spPr bwMode="auto">
          <a:xfrm>
            <a:off x="4716463" y="2997200"/>
            <a:ext cx="2879725" cy="2736850"/>
          </a:xfrm>
          <a:custGeom>
            <a:avLst/>
            <a:gdLst/>
            <a:ahLst/>
            <a:cxnLst>
              <a:cxn ang="0">
                <a:pos x="817" y="46"/>
              </a:cxn>
              <a:cxn ang="0">
                <a:pos x="1089" y="499"/>
              </a:cxn>
              <a:cxn ang="0">
                <a:pos x="1089" y="590"/>
              </a:cxn>
              <a:cxn ang="0">
                <a:pos x="1134" y="681"/>
              </a:cxn>
              <a:cxn ang="0">
                <a:pos x="1225" y="726"/>
              </a:cxn>
              <a:cxn ang="0">
                <a:pos x="1225" y="908"/>
              </a:cxn>
              <a:cxn ang="0">
                <a:pos x="1361" y="1044"/>
              </a:cxn>
              <a:cxn ang="0">
                <a:pos x="1316" y="1134"/>
              </a:cxn>
              <a:cxn ang="0">
                <a:pos x="1270" y="1180"/>
              </a:cxn>
              <a:cxn ang="0">
                <a:pos x="1270" y="1316"/>
              </a:cxn>
              <a:cxn ang="0">
                <a:pos x="1316" y="1407"/>
              </a:cxn>
              <a:cxn ang="0">
                <a:pos x="1406" y="1497"/>
              </a:cxn>
              <a:cxn ang="0">
                <a:pos x="1497" y="1588"/>
              </a:cxn>
              <a:cxn ang="0">
                <a:pos x="1361" y="1543"/>
              </a:cxn>
              <a:cxn ang="0">
                <a:pos x="1180" y="1452"/>
              </a:cxn>
              <a:cxn ang="0">
                <a:pos x="1089" y="1316"/>
              </a:cxn>
              <a:cxn ang="0">
                <a:pos x="998" y="1225"/>
              </a:cxn>
              <a:cxn ang="0">
                <a:pos x="907" y="1044"/>
              </a:cxn>
              <a:cxn ang="0">
                <a:pos x="681" y="1044"/>
              </a:cxn>
              <a:cxn ang="0">
                <a:pos x="590" y="1134"/>
              </a:cxn>
              <a:cxn ang="0">
                <a:pos x="499" y="1316"/>
              </a:cxn>
              <a:cxn ang="0">
                <a:pos x="454" y="1407"/>
              </a:cxn>
              <a:cxn ang="0">
                <a:pos x="499" y="1543"/>
              </a:cxn>
              <a:cxn ang="0">
                <a:pos x="408" y="1588"/>
              </a:cxn>
              <a:cxn ang="0">
                <a:pos x="318" y="1497"/>
              </a:cxn>
              <a:cxn ang="0">
                <a:pos x="272" y="1407"/>
              </a:cxn>
              <a:cxn ang="0">
                <a:pos x="363" y="1316"/>
              </a:cxn>
              <a:cxn ang="0">
                <a:pos x="363" y="1180"/>
              </a:cxn>
              <a:cxn ang="0">
                <a:pos x="182" y="998"/>
              </a:cxn>
              <a:cxn ang="0">
                <a:pos x="91" y="908"/>
              </a:cxn>
              <a:cxn ang="0">
                <a:pos x="46" y="862"/>
              </a:cxn>
              <a:cxn ang="0">
                <a:pos x="0" y="772"/>
              </a:cxn>
              <a:cxn ang="0">
                <a:pos x="46" y="590"/>
              </a:cxn>
              <a:cxn ang="0">
                <a:pos x="227" y="545"/>
              </a:cxn>
              <a:cxn ang="0">
                <a:pos x="272" y="499"/>
              </a:cxn>
              <a:cxn ang="0">
                <a:pos x="272" y="363"/>
              </a:cxn>
              <a:cxn ang="0">
                <a:pos x="318" y="273"/>
              </a:cxn>
              <a:cxn ang="0">
                <a:pos x="454" y="137"/>
              </a:cxn>
              <a:cxn ang="0">
                <a:pos x="545" y="0"/>
              </a:cxn>
              <a:cxn ang="0">
                <a:pos x="726" y="0"/>
              </a:cxn>
              <a:cxn ang="0">
                <a:pos x="817" y="46"/>
              </a:cxn>
            </a:cxnLst>
            <a:rect l="0" t="0" r="r" b="b"/>
            <a:pathLst>
              <a:path w="1497" h="1588">
                <a:moveTo>
                  <a:pt x="817" y="46"/>
                </a:moveTo>
                <a:lnTo>
                  <a:pt x="1089" y="499"/>
                </a:lnTo>
                <a:lnTo>
                  <a:pt x="1089" y="590"/>
                </a:lnTo>
                <a:lnTo>
                  <a:pt x="1134" y="681"/>
                </a:lnTo>
                <a:lnTo>
                  <a:pt x="1225" y="726"/>
                </a:lnTo>
                <a:lnTo>
                  <a:pt x="1225" y="908"/>
                </a:lnTo>
                <a:lnTo>
                  <a:pt x="1361" y="1044"/>
                </a:lnTo>
                <a:lnTo>
                  <a:pt x="1316" y="1134"/>
                </a:lnTo>
                <a:lnTo>
                  <a:pt x="1270" y="1180"/>
                </a:lnTo>
                <a:lnTo>
                  <a:pt x="1270" y="1316"/>
                </a:lnTo>
                <a:lnTo>
                  <a:pt x="1316" y="1407"/>
                </a:lnTo>
                <a:lnTo>
                  <a:pt x="1406" y="1497"/>
                </a:lnTo>
                <a:lnTo>
                  <a:pt x="1497" y="1588"/>
                </a:lnTo>
                <a:lnTo>
                  <a:pt x="1361" y="1543"/>
                </a:lnTo>
                <a:lnTo>
                  <a:pt x="1180" y="1452"/>
                </a:lnTo>
                <a:lnTo>
                  <a:pt x="1089" y="1316"/>
                </a:lnTo>
                <a:lnTo>
                  <a:pt x="998" y="1225"/>
                </a:lnTo>
                <a:lnTo>
                  <a:pt x="907" y="1044"/>
                </a:lnTo>
                <a:lnTo>
                  <a:pt x="681" y="1044"/>
                </a:lnTo>
                <a:lnTo>
                  <a:pt x="590" y="1134"/>
                </a:lnTo>
                <a:lnTo>
                  <a:pt x="499" y="1316"/>
                </a:lnTo>
                <a:lnTo>
                  <a:pt x="454" y="1407"/>
                </a:lnTo>
                <a:lnTo>
                  <a:pt x="499" y="1543"/>
                </a:lnTo>
                <a:lnTo>
                  <a:pt x="408" y="1588"/>
                </a:lnTo>
                <a:lnTo>
                  <a:pt x="318" y="1497"/>
                </a:lnTo>
                <a:lnTo>
                  <a:pt x="272" y="1407"/>
                </a:lnTo>
                <a:lnTo>
                  <a:pt x="363" y="1316"/>
                </a:lnTo>
                <a:lnTo>
                  <a:pt x="363" y="1180"/>
                </a:lnTo>
                <a:lnTo>
                  <a:pt x="182" y="998"/>
                </a:lnTo>
                <a:lnTo>
                  <a:pt x="91" y="908"/>
                </a:lnTo>
                <a:lnTo>
                  <a:pt x="46" y="862"/>
                </a:lnTo>
                <a:lnTo>
                  <a:pt x="0" y="772"/>
                </a:lnTo>
                <a:lnTo>
                  <a:pt x="46" y="590"/>
                </a:lnTo>
                <a:lnTo>
                  <a:pt x="227" y="545"/>
                </a:lnTo>
                <a:lnTo>
                  <a:pt x="272" y="499"/>
                </a:lnTo>
                <a:lnTo>
                  <a:pt x="272" y="363"/>
                </a:lnTo>
                <a:lnTo>
                  <a:pt x="318" y="273"/>
                </a:lnTo>
                <a:lnTo>
                  <a:pt x="454" y="137"/>
                </a:lnTo>
                <a:lnTo>
                  <a:pt x="545" y="0"/>
                </a:lnTo>
                <a:lnTo>
                  <a:pt x="726" y="0"/>
                </a:lnTo>
                <a:lnTo>
                  <a:pt x="817" y="46"/>
                </a:lnTo>
                <a:close/>
              </a:path>
            </a:pathLst>
          </a:custGeom>
          <a:solidFill>
            <a:srgbClr val="FF0D0D">
              <a:alpha val="30000"/>
            </a:srgbClr>
          </a:solidFill>
          <a:ln w="57150" cap="flat" cmpd="sng">
            <a:solidFill>
              <a:srgbClr val="FF0D0D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 rot="-24307454">
            <a:off x="3527425" y="3608388"/>
            <a:ext cx="1476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effectLst/>
                <a:latin typeface="Arial Narrow" pitchFamily="34" charset="0"/>
              </a:rPr>
              <a:t>МЕССЕНИЯ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5495925" y="3886200"/>
            <a:ext cx="1408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effectLst/>
                <a:latin typeface="Arial Narrow" pitchFamily="34" charset="0"/>
              </a:rPr>
              <a:t>СПАРТА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95913" y="4322763"/>
            <a:ext cx="1833562" cy="549275"/>
            <a:chOff x="3038" y="2736"/>
            <a:chExt cx="1155" cy="346"/>
          </a:xfrm>
        </p:grpSpPr>
        <p:sp>
          <p:nvSpPr>
            <p:cNvPr id="85000" name="Text Box 8"/>
            <p:cNvSpPr txBox="1">
              <a:spLocks noChangeArrowheads="1"/>
            </p:cNvSpPr>
            <p:nvPr/>
          </p:nvSpPr>
          <p:spPr bwMode="auto">
            <a:xfrm>
              <a:off x="3396" y="2817"/>
              <a:ext cx="7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rgbClr val="FF0D0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Спарта</a:t>
              </a:r>
            </a:p>
          </p:txBody>
        </p:sp>
        <p:sp>
          <p:nvSpPr>
            <p:cNvPr id="85001" name="Rectangle 9"/>
            <p:cNvSpPr>
              <a:spLocks noChangeArrowheads="1"/>
            </p:cNvSpPr>
            <p:nvPr/>
          </p:nvSpPr>
          <p:spPr bwMode="auto">
            <a:xfrm>
              <a:off x="3038" y="2736"/>
              <a:ext cx="35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3000">
                  <a:solidFill>
                    <a:srgbClr val="FF0D0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Webdings" pitchFamily="18" charset="2"/>
                </a:rPr>
                <a:t></a:t>
              </a:r>
            </a:p>
          </p:txBody>
        </p:sp>
      </p:grpSp>
      <p:sp>
        <p:nvSpPr>
          <p:cNvPr id="85346" name="Freeform 354"/>
          <p:cNvSpPr>
            <a:spLocks/>
          </p:cNvSpPr>
          <p:nvPr/>
        </p:nvSpPr>
        <p:spPr bwMode="auto">
          <a:xfrm>
            <a:off x="2987675" y="2420938"/>
            <a:ext cx="4538663" cy="3240087"/>
          </a:xfrm>
          <a:custGeom>
            <a:avLst/>
            <a:gdLst/>
            <a:ahLst/>
            <a:cxnLst>
              <a:cxn ang="0">
                <a:pos x="1633" y="1271"/>
              </a:cxn>
              <a:cxn ang="0">
                <a:pos x="1579" y="1257"/>
              </a:cxn>
              <a:cxn ang="0">
                <a:pos x="1407" y="1316"/>
              </a:cxn>
              <a:cxn ang="0">
                <a:pos x="1361" y="1497"/>
              </a:cxn>
              <a:cxn ang="0">
                <a:pos x="1270" y="1633"/>
              </a:cxn>
              <a:cxn ang="0">
                <a:pos x="1316" y="1770"/>
              </a:cxn>
              <a:cxn ang="0">
                <a:pos x="1270" y="1815"/>
              </a:cxn>
              <a:cxn ang="0">
                <a:pos x="1089" y="1679"/>
              </a:cxn>
              <a:cxn ang="0">
                <a:pos x="1089" y="1543"/>
              </a:cxn>
              <a:cxn ang="0">
                <a:pos x="1134" y="1452"/>
              </a:cxn>
              <a:cxn ang="0">
                <a:pos x="998" y="1271"/>
              </a:cxn>
              <a:cxn ang="0">
                <a:pos x="908" y="1134"/>
              </a:cxn>
              <a:cxn ang="0">
                <a:pos x="817" y="1089"/>
              </a:cxn>
              <a:cxn ang="0">
                <a:pos x="635" y="953"/>
              </a:cxn>
              <a:cxn ang="0">
                <a:pos x="564" y="1093"/>
              </a:cxn>
              <a:cxn ang="0">
                <a:pos x="545" y="1225"/>
              </a:cxn>
              <a:cxn ang="0">
                <a:pos x="545" y="1316"/>
              </a:cxn>
              <a:cxn ang="0">
                <a:pos x="454" y="1361"/>
              </a:cxn>
              <a:cxn ang="0">
                <a:pos x="363" y="1271"/>
              </a:cxn>
              <a:cxn ang="0">
                <a:pos x="273" y="1271"/>
              </a:cxn>
              <a:cxn ang="0">
                <a:pos x="182" y="1134"/>
              </a:cxn>
              <a:cxn ang="0">
                <a:pos x="227" y="998"/>
              </a:cxn>
              <a:cxn ang="0">
                <a:pos x="91" y="908"/>
              </a:cxn>
              <a:cxn ang="0">
                <a:pos x="0" y="772"/>
              </a:cxn>
              <a:cxn ang="0">
                <a:pos x="46" y="681"/>
              </a:cxn>
              <a:cxn ang="0">
                <a:pos x="136" y="590"/>
              </a:cxn>
              <a:cxn ang="0">
                <a:pos x="273" y="545"/>
              </a:cxn>
              <a:cxn ang="0">
                <a:pos x="182" y="409"/>
              </a:cxn>
              <a:cxn ang="0">
                <a:pos x="136" y="318"/>
              </a:cxn>
              <a:cxn ang="0">
                <a:pos x="136" y="227"/>
              </a:cxn>
              <a:cxn ang="0">
                <a:pos x="273" y="182"/>
              </a:cxn>
              <a:cxn ang="0">
                <a:pos x="363" y="182"/>
              </a:cxn>
              <a:cxn ang="0">
                <a:pos x="454" y="182"/>
              </a:cxn>
              <a:cxn ang="0">
                <a:pos x="499" y="137"/>
              </a:cxn>
              <a:cxn ang="0">
                <a:pos x="635" y="0"/>
              </a:cxn>
              <a:cxn ang="0">
                <a:pos x="772" y="0"/>
              </a:cxn>
              <a:cxn ang="0">
                <a:pos x="953" y="0"/>
              </a:cxn>
              <a:cxn ang="0">
                <a:pos x="1089" y="46"/>
              </a:cxn>
              <a:cxn ang="0">
                <a:pos x="1134" y="227"/>
              </a:cxn>
              <a:cxn ang="0">
                <a:pos x="1316" y="273"/>
              </a:cxn>
              <a:cxn ang="0">
                <a:pos x="1588" y="227"/>
              </a:cxn>
              <a:cxn ang="0">
                <a:pos x="1679" y="273"/>
              </a:cxn>
              <a:cxn ang="0">
                <a:pos x="1906" y="726"/>
              </a:cxn>
              <a:cxn ang="0">
                <a:pos x="1906" y="862"/>
              </a:cxn>
              <a:cxn ang="0">
                <a:pos x="1996" y="953"/>
              </a:cxn>
              <a:cxn ang="0">
                <a:pos x="2042" y="1044"/>
              </a:cxn>
              <a:cxn ang="0">
                <a:pos x="2042" y="1134"/>
              </a:cxn>
              <a:cxn ang="0">
                <a:pos x="2223" y="1271"/>
              </a:cxn>
              <a:cxn ang="0">
                <a:pos x="2087" y="1452"/>
              </a:cxn>
              <a:cxn ang="0">
                <a:pos x="2178" y="1633"/>
              </a:cxn>
              <a:cxn ang="0">
                <a:pos x="2314" y="1770"/>
              </a:cxn>
              <a:cxn ang="0">
                <a:pos x="2223" y="1815"/>
              </a:cxn>
              <a:cxn ang="0">
                <a:pos x="2087" y="1815"/>
              </a:cxn>
              <a:cxn ang="0">
                <a:pos x="2042" y="1724"/>
              </a:cxn>
              <a:cxn ang="0">
                <a:pos x="1951" y="1770"/>
              </a:cxn>
              <a:cxn ang="0">
                <a:pos x="1860" y="1770"/>
              </a:cxn>
              <a:cxn ang="0">
                <a:pos x="1906" y="1679"/>
              </a:cxn>
              <a:cxn ang="0">
                <a:pos x="1951" y="1633"/>
              </a:cxn>
              <a:cxn ang="0">
                <a:pos x="1769" y="1497"/>
              </a:cxn>
              <a:cxn ang="0">
                <a:pos x="1724" y="1407"/>
              </a:cxn>
              <a:cxn ang="0">
                <a:pos x="1633" y="1271"/>
              </a:cxn>
            </a:cxnLst>
            <a:rect l="0" t="0" r="r" b="b"/>
            <a:pathLst>
              <a:path w="2314" h="1815">
                <a:moveTo>
                  <a:pt x="1633" y="1271"/>
                </a:moveTo>
                <a:cubicBezTo>
                  <a:pt x="1591" y="1255"/>
                  <a:pt x="1610" y="1257"/>
                  <a:pt x="1579" y="1257"/>
                </a:cubicBezTo>
                <a:lnTo>
                  <a:pt x="1407" y="1316"/>
                </a:lnTo>
                <a:lnTo>
                  <a:pt x="1361" y="1497"/>
                </a:lnTo>
                <a:lnTo>
                  <a:pt x="1270" y="1633"/>
                </a:lnTo>
                <a:lnTo>
                  <a:pt x="1316" y="1770"/>
                </a:lnTo>
                <a:lnTo>
                  <a:pt x="1270" y="1815"/>
                </a:lnTo>
                <a:lnTo>
                  <a:pt x="1089" y="1679"/>
                </a:lnTo>
                <a:lnTo>
                  <a:pt x="1089" y="1543"/>
                </a:lnTo>
                <a:lnTo>
                  <a:pt x="1134" y="1452"/>
                </a:lnTo>
                <a:lnTo>
                  <a:pt x="998" y="1271"/>
                </a:lnTo>
                <a:lnTo>
                  <a:pt x="908" y="1134"/>
                </a:lnTo>
                <a:lnTo>
                  <a:pt x="817" y="1089"/>
                </a:lnTo>
                <a:lnTo>
                  <a:pt x="635" y="953"/>
                </a:lnTo>
                <a:cubicBezTo>
                  <a:pt x="467" y="1123"/>
                  <a:pt x="564" y="978"/>
                  <a:pt x="564" y="1093"/>
                </a:cubicBezTo>
                <a:lnTo>
                  <a:pt x="545" y="1225"/>
                </a:lnTo>
                <a:lnTo>
                  <a:pt x="545" y="1316"/>
                </a:lnTo>
                <a:lnTo>
                  <a:pt x="454" y="1361"/>
                </a:lnTo>
                <a:lnTo>
                  <a:pt x="363" y="1271"/>
                </a:lnTo>
                <a:lnTo>
                  <a:pt x="273" y="1271"/>
                </a:lnTo>
                <a:lnTo>
                  <a:pt x="182" y="1134"/>
                </a:lnTo>
                <a:lnTo>
                  <a:pt x="227" y="998"/>
                </a:lnTo>
                <a:lnTo>
                  <a:pt x="91" y="908"/>
                </a:lnTo>
                <a:lnTo>
                  <a:pt x="0" y="772"/>
                </a:lnTo>
                <a:lnTo>
                  <a:pt x="46" y="681"/>
                </a:lnTo>
                <a:lnTo>
                  <a:pt x="136" y="590"/>
                </a:lnTo>
                <a:lnTo>
                  <a:pt x="273" y="545"/>
                </a:lnTo>
                <a:lnTo>
                  <a:pt x="182" y="409"/>
                </a:lnTo>
                <a:lnTo>
                  <a:pt x="136" y="318"/>
                </a:lnTo>
                <a:lnTo>
                  <a:pt x="136" y="227"/>
                </a:lnTo>
                <a:lnTo>
                  <a:pt x="273" y="182"/>
                </a:lnTo>
                <a:lnTo>
                  <a:pt x="363" y="182"/>
                </a:lnTo>
                <a:lnTo>
                  <a:pt x="454" y="182"/>
                </a:lnTo>
                <a:lnTo>
                  <a:pt x="499" y="137"/>
                </a:lnTo>
                <a:lnTo>
                  <a:pt x="635" y="0"/>
                </a:lnTo>
                <a:lnTo>
                  <a:pt x="772" y="0"/>
                </a:lnTo>
                <a:lnTo>
                  <a:pt x="953" y="0"/>
                </a:lnTo>
                <a:lnTo>
                  <a:pt x="1089" y="46"/>
                </a:lnTo>
                <a:lnTo>
                  <a:pt x="1134" y="227"/>
                </a:lnTo>
                <a:lnTo>
                  <a:pt x="1316" y="273"/>
                </a:lnTo>
                <a:lnTo>
                  <a:pt x="1588" y="227"/>
                </a:lnTo>
                <a:lnTo>
                  <a:pt x="1679" y="273"/>
                </a:lnTo>
                <a:lnTo>
                  <a:pt x="1906" y="726"/>
                </a:lnTo>
                <a:lnTo>
                  <a:pt x="1906" y="862"/>
                </a:lnTo>
                <a:lnTo>
                  <a:pt x="1996" y="953"/>
                </a:lnTo>
                <a:lnTo>
                  <a:pt x="2042" y="1044"/>
                </a:lnTo>
                <a:lnTo>
                  <a:pt x="2042" y="1134"/>
                </a:lnTo>
                <a:lnTo>
                  <a:pt x="2223" y="1271"/>
                </a:lnTo>
                <a:lnTo>
                  <a:pt x="2087" y="1452"/>
                </a:lnTo>
                <a:lnTo>
                  <a:pt x="2178" y="1633"/>
                </a:lnTo>
                <a:lnTo>
                  <a:pt x="2314" y="1770"/>
                </a:lnTo>
                <a:lnTo>
                  <a:pt x="2223" y="1815"/>
                </a:lnTo>
                <a:lnTo>
                  <a:pt x="2087" y="1815"/>
                </a:lnTo>
                <a:lnTo>
                  <a:pt x="2042" y="1724"/>
                </a:lnTo>
                <a:lnTo>
                  <a:pt x="1951" y="1770"/>
                </a:lnTo>
                <a:lnTo>
                  <a:pt x="1860" y="1770"/>
                </a:lnTo>
                <a:lnTo>
                  <a:pt x="1906" y="1679"/>
                </a:lnTo>
                <a:lnTo>
                  <a:pt x="1951" y="1633"/>
                </a:lnTo>
                <a:lnTo>
                  <a:pt x="1769" y="1497"/>
                </a:lnTo>
                <a:lnTo>
                  <a:pt x="1724" y="1407"/>
                </a:lnTo>
                <a:lnTo>
                  <a:pt x="1633" y="1271"/>
                </a:lnTo>
                <a:close/>
              </a:path>
            </a:pathLst>
          </a:custGeom>
          <a:solidFill>
            <a:srgbClr val="FF3300">
              <a:alpha val="30000"/>
            </a:srgbClr>
          </a:solidFill>
          <a:ln w="57150" cap="flat" cmpd="sng">
            <a:solidFill>
              <a:srgbClr val="FF33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85347" name="Picture 355" descr="greek_soli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3635375" y="1628775"/>
            <a:ext cx="1190625" cy="1739900"/>
          </a:xfrm>
          <a:prstGeom prst="rect">
            <a:avLst/>
          </a:prstGeom>
          <a:noFill/>
        </p:spPr>
      </p:pic>
      <p:pic>
        <p:nvPicPr>
          <p:cNvPr id="85348" name="Picture 356" descr="Воин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1557338"/>
            <a:ext cx="1008063" cy="1635125"/>
          </a:xfrm>
          <a:prstGeom prst="rect">
            <a:avLst/>
          </a:prstGeom>
          <a:noFill/>
        </p:spPr>
      </p:pic>
      <p:pic>
        <p:nvPicPr>
          <p:cNvPr id="85350" name="Picture 18" descr="clo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solidFill>
            <a:srgbClr val="336699"/>
          </a:solidFill>
          <a:ln w="9525">
            <a:solidFill>
              <a:srgbClr val="91584D"/>
            </a:solidFill>
            <a:miter lim="800000"/>
            <a:headEnd/>
            <a:tailEnd/>
          </a:ln>
        </p:spPr>
      </p:pic>
      <p:pic>
        <p:nvPicPr>
          <p:cNvPr id="85351" name="Picture 18" descr="clo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336699"/>
          </a:solidFill>
          <a:ln w="9525">
            <a:solidFill>
              <a:srgbClr val="91584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4763 L 0.06198 0.047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5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4971 L -0.06337 0.049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5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5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5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5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37 0.04971 L -0.18194 0.167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5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853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38250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Здесь в древности   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располагалась  Спарта</a:t>
            </a:r>
          </a:p>
        </p:txBody>
      </p:sp>
      <p:pic>
        <p:nvPicPr>
          <p:cNvPr id="61444" name="Picture 4" descr="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042988" y="549275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C00000"/>
                </a:solidFill>
                <a:effectLst/>
              </a:rPr>
              <a:t>Жители Древней Спарты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1619250" y="1773238"/>
            <a:ext cx="5688013" cy="108108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effectLst/>
                <a:latin typeface="Book Antiqua" pitchFamily="18" charset="0"/>
              </a:rPr>
              <a:t>Спартиаты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1547813" y="3429000"/>
            <a:ext cx="5688012" cy="108108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effectLst/>
                <a:latin typeface="Book Antiqua" pitchFamily="18" charset="0"/>
              </a:rPr>
              <a:t>Периэки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1619250" y="5157788"/>
            <a:ext cx="5688013" cy="108108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effectLst/>
                <a:latin typeface="Book Antiqua" pitchFamily="18" charset="0"/>
              </a:rPr>
              <a:t>Илоты</a:t>
            </a:r>
          </a:p>
        </p:txBody>
      </p:sp>
      <p:pic>
        <p:nvPicPr>
          <p:cNvPr id="89094" name="Picture 18" descr="cl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solidFill>
            <a:srgbClr val="336699"/>
          </a:solidFill>
          <a:ln w="9525">
            <a:solidFill>
              <a:srgbClr val="91584D"/>
            </a:solidFill>
            <a:miter lim="800000"/>
            <a:headEnd/>
            <a:tailEnd/>
          </a:ln>
        </p:spPr>
      </p:pic>
      <p:pic>
        <p:nvPicPr>
          <p:cNvPr id="89095" name="Picture 18" descr="cl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225"/>
          </a:xfrm>
          <a:prstGeom prst="rect">
            <a:avLst/>
          </a:prstGeom>
          <a:solidFill>
            <a:srgbClr val="336699"/>
          </a:solidFill>
          <a:ln w="9525">
            <a:solidFill>
              <a:srgbClr val="91584D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animBg="1"/>
      <p:bldP spid="27654" grpId="0" animBg="1"/>
      <p:bldP spid="276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305</Words>
  <Application>Microsoft Office PowerPoint</Application>
  <PresentationFormat>Экран (4:3)</PresentationFormat>
  <Paragraphs>77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ДРЕВНЯЯ СПАРТА</vt:lpstr>
      <vt:lpstr>Слайд 2</vt:lpstr>
      <vt:lpstr>Слайд 3</vt:lpstr>
      <vt:lpstr>Слайд 4</vt:lpstr>
      <vt:lpstr>Слайд 5</vt:lpstr>
      <vt:lpstr>Слайд 6</vt:lpstr>
      <vt:lpstr>Слайд 7</vt:lpstr>
      <vt:lpstr>          Здесь в древности           располагалась  Спарта</vt:lpstr>
      <vt:lpstr>Слайд 9</vt:lpstr>
      <vt:lpstr>Слайд 10</vt:lpstr>
      <vt:lpstr>Задание: Опишите по рисункам оружие и доспехи спартанцев. </vt:lpstr>
      <vt:lpstr>Слайд 12</vt:lpstr>
      <vt:lpstr>Семейная жизнь</vt:lpstr>
      <vt:lpstr>Слайд 14</vt:lpstr>
      <vt:lpstr>Слайд 15</vt:lpstr>
      <vt:lpstr>Обучение в Спарте</vt:lpstr>
      <vt:lpstr>Слайд 17</vt:lpstr>
      <vt:lpstr>Спартанские женщины</vt:lpstr>
      <vt:lpstr>Слайд 19</vt:lpstr>
      <vt:lpstr>Д/З</vt:lpstr>
      <vt:lpstr>Слайд 21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ДРЕВНЯЯ СПАРТА</dc:title>
  <dc:creator>ИВАН</dc:creator>
  <cp:lastModifiedBy>ИВАН</cp:lastModifiedBy>
  <cp:revision>3</cp:revision>
  <dcterms:created xsi:type="dcterms:W3CDTF">2015-01-22T16:37:27Z</dcterms:created>
  <dcterms:modified xsi:type="dcterms:W3CDTF">2015-01-22T17:01:17Z</dcterms:modified>
</cp:coreProperties>
</file>