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63" r:id="rId4"/>
    <p:sldId id="257" r:id="rId5"/>
    <p:sldId id="259" r:id="rId6"/>
    <p:sldId id="260" r:id="rId7"/>
    <p:sldId id="266" r:id="rId8"/>
    <p:sldId id="261" r:id="rId9"/>
    <p:sldId id="265" r:id="rId10"/>
    <p:sldId id="262" r:id="rId11"/>
    <p:sldId id="267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0" r:id="rId21"/>
    <p:sldId id="276" r:id="rId22"/>
    <p:sldId id="279" r:id="rId23"/>
    <p:sldId id="275" r:id="rId24"/>
    <p:sldId id="277" r:id="rId25"/>
    <p:sldId id="281" r:id="rId26"/>
    <p:sldId id="278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13487-2760-48EB-8B8F-4B5B5049076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C80D3-1D0A-4F00-BD40-1450377594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522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65B8C3-CE9F-4514-B653-1683C0A6EB5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574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A72F75-952F-49E3-AA46-5BABA6F48CD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576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3B5E18-E896-433D-A4DC-25673171861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655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7B4B046-A0E0-4E46-9197-B4D3BBAF4349}" type="slidenum">
              <a:rPr lang="ru-RU" sz="1200" b="1">
                <a:latin typeface="Book Antiqua" pitchFamily="18" charset="0"/>
              </a:rPr>
              <a:pPr algn="r"/>
              <a:t>13</a:t>
            </a:fld>
            <a:endParaRPr lang="ru-RU" sz="1200" b="1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965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837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61379FF-3B0C-4E31-8823-FC52C87292F2}" type="slidenum">
              <a:rPr lang="ru-RU" sz="1200" b="1">
                <a:latin typeface="Book Antiqua" pitchFamily="18" charset="0"/>
              </a:rPr>
              <a:pPr algn="r"/>
              <a:t>14</a:t>
            </a:fld>
            <a:endParaRPr lang="ru-RU" sz="1200" b="1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563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246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96DEE1C-FA76-4422-A516-F41A648DFCAF}" type="slidenum">
              <a:rPr lang="ru-RU" sz="1200" b="1">
                <a:latin typeface="Book Antiqua" pitchFamily="18" charset="0"/>
              </a:rPr>
              <a:pPr algn="r"/>
              <a:t>17</a:t>
            </a:fld>
            <a:endParaRPr lang="ru-RU" sz="1200" b="1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513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0F6A4B-B66A-455B-BC82-C82CB7E5ED48}" type="slidenum">
              <a:rPr lang="ru-RU" smtClean="0"/>
              <a:pPr/>
              <a:t>19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02134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656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31F3577-4E65-4957-9DFA-001CF5378A23}" type="slidenum">
              <a:rPr lang="ru-RU" sz="1200" b="1">
                <a:latin typeface="Book Antiqua" pitchFamily="18" charset="0"/>
              </a:rPr>
              <a:pPr algn="r"/>
              <a:t>26</a:t>
            </a:fld>
            <a:endParaRPr lang="ru-RU" sz="1200" b="1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24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C95-4C36-4ACC-9A43-ED9F3EB26463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DF6CB-648A-449A-B92D-1E64C159D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C95-4C36-4ACC-9A43-ED9F3EB26463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DF6CB-648A-449A-B92D-1E64C159D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C95-4C36-4ACC-9A43-ED9F3EB26463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DF6CB-648A-449A-B92D-1E64C159D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C95-4C36-4ACC-9A43-ED9F3EB26463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DF6CB-648A-449A-B92D-1E64C159D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C95-4C36-4ACC-9A43-ED9F3EB26463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DF6CB-648A-449A-B92D-1E64C159D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C95-4C36-4ACC-9A43-ED9F3EB26463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DF6CB-648A-449A-B92D-1E64C159D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C95-4C36-4ACC-9A43-ED9F3EB26463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DF6CB-648A-449A-B92D-1E64C159D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C95-4C36-4ACC-9A43-ED9F3EB26463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DF6CB-648A-449A-B92D-1E64C159D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C95-4C36-4ACC-9A43-ED9F3EB26463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DF6CB-648A-449A-B92D-1E64C159D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C95-4C36-4ACC-9A43-ED9F3EB26463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DF6CB-648A-449A-B92D-1E64C159D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C95-4C36-4ACC-9A43-ED9F3EB26463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DF6CB-648A-449A-B92D-1E64C159D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8BC95-4C36-4ACC-9A43-ED9F3EB26463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DF6CB-648A-449A-B92D-1E64C159D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&#1052;&#1072;&#1088;&#1072;&#1092;&#1086;&#1085;&#1089;&#1082;&#1072;&#1103;%20&#1073;&#1080;&#1090;&#1074;&#1072;.mp4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&#1057;&#1072;&#1083;&#1072;&#1084;&#1080;&#1085;&#1089;&#1082;&#1086;&#1077;%20&#1089;&#1088;&#1072;&#1078;&#1077;&#1085;&#1080;&#1077;.%20Battle%20of%20Salamis.mp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3988" y="665163"/>
            <a:ext cx="2633662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602163"/>
            <a:ext cx="2840038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48680"/>
            <a:ext cx="2554287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67413" y="4237038"/>
            <a:ext cx="2841625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00" y="347663"/>
            <a:ext cx="2736850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4293096"/>
            <a:ext cx="1903413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187624" y="3068960"/>
            <a:ext cx="72726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Греко-персидские войны</a:t>
            </a:r>
          </a:p>
        </p:txBody>
      </p:sp>
    </p:spTree>
  </p:cSld>
  <p:clrMapOvr>
    <a:masterClrMapping/>
  </p:clrMapOvr>
  <p:transition advTm="4600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Картинка 7 из 3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</p:spPr>
      </p:pic>
    </p:spTree>
  </p:cSld>
  <p:clrMapOvr>
    <a:masterClrMapping/>
  </p:clrMapOvr>
  <p:transition advTm="4600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600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365372"/>
              </p:ext>
            </p:extLst>
          </p:nvPr>
        </p:nvGraphicFramePr>
        <p:xfrm>
          <a:off x="179511" y="1628800"/>
          <a:ext cx="8712969" cy="3509883"/>
        </p:xfrm>
        <a:graphic>
          <a:graphicData uri="http://schemas.openxmlformats.org/drawingml/2006/table">
            <a:tbl>
              <a:tblPr/>
              <a:tblGrid>
                <a:gridCol w="2338615"/>
                <a:gridCol w="3965247"/>
                <a:gridCol w="2409107"/>
              </a:tblGrid>
              <a:tr h="10985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Дата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Сражение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Сражения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83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  <a:spcBef>
                          <a:spcPct val="50000"/>
                        </a:spcBef>
                      </a:pPr>
                      <a:r>
                        <a:rPr lang="ru-RU" sz="32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490 г.</a:t>
                      </a:r>
                    </a:p>
                    <a:p>
                      <a:pPr algn="ctr">
                        <a:lnSpc>
                          <a:spcPct val="40000"/>
                        </a:lnSpc>
                        <a:spcBef>
                          <a:spcPct val="50000"/>
                        </a:spcBef>
                      </a:pP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до н. э.</a:t>
                      </a: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ct val="50000"/>
                        </a:spcBef>
                      </a:pPr>
                      <a:endParaRPr lang="ru-RU" sz="2400" b="1" i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 algn="ctr">
                        <a:lnSpc>
                          <a:spcPct val="50000"/>
                        </a:lnSpc>
                        <a:spcBef>
                          <a:spcPct val="50000"/>
                        </a:spcBef>
                      </a:pPr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hlinkClick r:id="rId2" action="ppaction://hlinkfile"/>
                        </a:rPr>
                        <a:t>Марафонское сражение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Победа греков</a:t>
                      </a: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CE5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CE5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CE5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CE5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CE5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CE5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65"/>
          <p:cNvSpPr>
            <a:spLocks noChangeArrowheads="1"/>
          </p:cNvSpPr>
          <p:nvPr/>
        </p:nvSpPr>
        <p:spPr bwMode="auto">
          <a:xfrm>
            <a:off x="1331640" y="260648"/>
            <a:ext cx="67866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Хронологическая таблица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5013176"/>
            <a:ext cx="84582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SzPct val="75000"/>
              <a:buFontTx/>
              <a:buBlip>
                <a:blip r:embed="rId4"/>
              </a:buBlip>
            </a:pPr>
            <a:r>
              <a:rPr lang="ru-RU" sz="2800" b="1" dirty="0">
                <a:latin typeface="Book Antiqua" pitchFamily="18" charset="0"/>
              </a:rPr>
              <a:t>персы перестали считаться непобедимыми</a:t>
            </a:r>
          </a:p>
          <a:p>
            <a:pPr marL="342900" indent="-342900">
              <a:spcBef>
                <a:spcPct val="50000"/>
              </a:spcBef>
              <a:buSzPct val="75000"/>
              <a:buFontTx/>
              <a:buBlip>
                <a:blip r:embed="rId4"/>
              </a:buBlip>
            </a:pPr>
            <a:r>
              <a:rPr lang="ru-RU" sz="2800" b="1" dirty="0">
                <a:latin typeface="Book Antiqua" pitchFamily="18" charset="0"/>
              </a:rPr>
              <a:t>победа в Марафонской битве воодушевила греков на борьбу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685800" y="152400"/>
            <a:ext cx="784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чем значение победы афинян в Марафонской битве?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6" descr="карта_нашествие ксеркса1"/>
          <p:cNvPicPr>
            <a:picLocks noChangeAspect="1" noChangeArrowheads="1"/>
          </p:cNvPicPr>
          <p:nvPr/>
        </p:nvPicPr>
        <p:blipFill>
          <a:blip r:embed="rId3" cstate="print"/>
          <a:srcRect l="6769" r="1923"/>
          <a:stretch>
            <a:fillRect/>
          </a:stretch>
        </p:blipFill>
        <p:spPr bwMode="auto">
          <a:xfrm>
            <a:off x="611560" y="620688"/>
            <a:ext cx="7704856" cy="4752528"/>
          </a:xfrm>
          <a:prstGeom prst="rect">
            <a:avLst/>
          </a:prstGeom>
          <a:noFill/>
          <a:ln w="9525">
            <a:solidFill>
              <a:srgbClr val="00007A"/>
            </a:solidFill>
            <a:miter lim="800000"/>
            <a:headEnd/>
            <a:tailEnd/>
          </a:ln>
        </p:spPr>
      </p:pic>
      <p:sp>
        <p:nvSpPr>
          <p:cNvPr id="57349" name="Text Box 3"/>
          <p:cNvSpPr txBox="1">
            <a:spLocks noChangeArrowheads="1"/>
          </p:cNvSpPr>
          <p:nvPr/>
        </p:nvSpPr>
        <p:spPr bwMode="auto">
          <a:xfrm>
            <a:off x="755576" y="0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Вторжение персов в Элладу</a:t>
            </a:r>
          </a:p>
        </p:txBody>
      </p:sp>
      <p:sp>
        <p:nvSpPr>
          <p:cNvPr id="57350" name="Text Box 5"/>
          <p:cNvSpPr txBox="1">
            <a:spLocks noChangeArrowheads="1"/>
          </p:cNvSpPr>
          <p:nvPr/>
        </p:nvSpPr>
        <p:spPr bwMode="auto">
          <a:xfrm>
            <a:off x="1043608" y="5373216"/>
            <a:ext cx="7086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480 г. до н.э. </a:t>
            </a:r>
            <a:r>
              <a:rPr lang="ru-RU" sz="2400" b="1" dirty="0">
                <a:latin typeface="Book Antiqua" pitchFamily="18" charset="0"/>
              </a:rPr>
              <a:t>– вторжение персов во главе с царем Ксерксом в Элладу</a:t>
            </a:r>
          </a:p>
        </p:txBody>
      </p:sp>
      <p:sp>
        <p:nvSpPr>
          <p:cNvPr id="10287" name="Oval 47"/>
          <p:cNvSpPr>
            <a:spLocks noChangeArrowheads="1"/>
          </p:cNvSpPr>
          <p:nvPr/>
        </p:nvSpPr>
        <p:spPr bwMode="auto">
          <a:xfrm rot="1965833">
            <a:off x="3497263" y="2949575"/>
            <a:ext cx="509587" cy="29051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 b="1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7" grpId="0" animBg="1"/>
      <p:bldP spid="1028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ermopil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6482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64" y="0"/>
            <a:ext cx="5143536" cy="571504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Фермопильское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сражение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1" name="Picture 38" descr="0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FD"/>
              </a:clrFrom>
              <a:clrTo>
                <a:srgbClr val="FF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428604"/>
            <a:ext cx="2873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8" descr="0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FD"/>
              </a:clrFrom>
              <a:clrTo>
                <a:srgbClr val="FF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3093" y="428604"/>
            <a:ext cx="2873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8" descr="0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FD"/>
              </a:clrFrom>
              <a:clrTo>
                <a:srgbClr val="FF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857232"/>
            <a:ext cx="2873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8" descr="0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FD"/>
              </a:clrFrom>
              <a:clrTo>
                <a:srgbClr val="FF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1655" y="857232"/>
            <a:ext cx="2873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7" descr="09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214818"/>
            <a:ext cx="36036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7" descr="09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4214818"/>
            <a:ext cx="36036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7" descr="09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4572008"/>
            <a:ext cx="36036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47" descr="Дранка"/>
          <p:cNvSpPr>
            <a:spLocks noChangeArrowheads="1"/>
          </p:cNvSpPr>
          <p:nvPr/>
        </p:nvSpPr>
        <p:spPr bwMode="auto">
          <a:xfrm rot="16394313">
            <a:off x="4227491" y="4650444"/>
            <a:ext cx="576263" cy="140667"/>
          </a:xfrm>
          <a:prstGeom prst="rect">
            <a:avLst/>
          </a:prstGeom>
          <a:pattFill prst="shingle">
            <a:fgClr>
              <a:srgbClr val="1D1B1F"/>
            </a:fgClr>
            <a:bgClr>
              <a:srgbClr val="A8836E"/>
            </a:bgClr>
          </a:pattFill>
          <a:ln w="9525">
            <a:solidFill>
              <a:srgbClr val="55515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 rot="21322269">
            <a:off x="3659673" y="4383125"/>
            <a:ext cx="647700" cy="431800"/>
            <a:chOff x="839" y="2160"/>
            <a:chExt cx="408" cy="272"/>
          </a:xfrm>
        </p:grpSpPr>
        <p:pic>
          <p:nvPicPr>
            <p:cNvPr id="31" name="Picture 45" descr="02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DFD"/>
                </a:clrFrom>
                <a:clrTo>
                  <a:srgbClr val="FF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9" y="2205"/>
              <a:ext cx="190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46" descr="02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DFD"/>
                </a:clrFrom>
                <a:clrTo>
                  <a:srgbClr val="FF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" y="2160"/>
              <a:ext cx="181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10" descr="объединенное войско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-24000"/>
          </a:blip>
          <a:srcRect/>
          <a:stretch>
            <a:fillRect/>
          </a:stretch>
        </p:blipFill>
        <p:spPr bwMode="auto">
          <a:xfrm>
            <a:off x="5868144" y="692696"/>
            <a:ext cx="327585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6.29047E-7 C -0.1092 0.0074 -0.21805 0.0148 -0.26146 0.017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0" y="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52359E-6 C -0.1125 0.00716 -0.22448 0.01433 -0.26927 0.017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52359E-6 C -0.12222 0.01156 -0.24392 0.02335 -0.29253 0.027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1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8229 0.08095 -0.16458 0.16212 -0.16181 0.24399 C -0.15903 0.32586 -0.0257 0.44681 0.01701 0.49145 C 0.05972 0.53608 0.08055 0.50787 0.09444 0.51226 " pathEditMode="relative" ptsTypes="aa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8229 0.08095 -0.16458 0.16212 -0.16181 0.24399 C -0.15903 0.32586 -0.0257 0.44681 0.01701 0.49145 C 0.05972 0.53608 0.08055 0.50787 0.09444 0.51226 " pathEditMode="relative" ptsTypes="aa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8229 0.08095 -0.16458 0.16212 -0.16181 0.24399 C -0.15903 0.32586 -0.0257 0.44681 0.01701 0.49145 C 0.05972 0.53608 0.08055 0.50787 0.09444 0.51226 " pathEditMode="relative" ptsTypes="aa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6244E-6 C -0.08281 0.1043 -0.16545 0.20861 -0.14774 0.30874 C -0.13003 0.40888 0.06406 0.55204 0.1059 0.60037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938 0.03423 L 0.39305 0.0027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0" y="-16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843 0.03423 L 0.30678 0.0131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2239E-6 C -0.08073 -0.00069 -0.16128 -0.00138 -0.20868 0.00185 C -0.25608 0.00509 -0.27274 0.00023 -0.28403 0.01943 C -0.29531 0.03862 -0.2908 0.09066 -0.27673 0.11772 C -0.26267 0.14478 -0.22569 0.17345 -0.2 0.18155 C -0.1743 0.18964 -0.1434 0.16467 -0.12309 0.16605 C -0.10278 0.16744 -0.10486 0.18201 -0.0783 0.18918 C -0.05173 0.19635 -0.01875 0.20606 0.03629 0.20861 C 0.09132 0.21115 0.18507 0.20028 0.25226 0.20467 C 0.31945 0.20907 0.39427 0.23728 0.43924 0.23566 C 0.4842 0.23405 0.50747 0.22757 0.5217 0.19496 C 0.53594 0.16235 0.58438 0.07239 0.52465 0.04048 C 0.46493 0.00856 0.22379 0.00995 0.16372 0.00393 " pathEditMode="relative" ptsTypes="aaaaaaaaaaa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61"/>
          <p:cNvGraphicFramePr>
            <a:graphicFrameLocks noGrp="1"/>
          </p:cNvGraphicFramePr>
          <p:nvPr/>
        </p:nvGraphicFramePr>
        <p:xfrm>
          <a:off x="323528" y="1628800"/>
          <a:ext cx="8208912" cy="4680521"/>
        </p:xfrm>
        <a:graphic>
          <a:graphicData uri="http://schemas.openxmlformats.org/drawingml/2006/table">
            <a:tbl>
              <a:tblPr/>
              <a:tblGrid>
                <a:gridCol w="2203323"/>
                <a:gridCol w="3735852"/>
                <a:gridCol w="2269737"/>
              </a:tblGrid>
              <a:tr h="13815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Дата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Сражение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Сражения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36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  <a:spcBef>
                          <a:spcPct val="50000"/>
                        </a:spcBef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490 г.</a:t>
                      </a:r>
                    </a:p>
                    <a:p>
                      <a:pPr algn="ctr">
                        <a:lnSpc>
                          <a:spcPct val="40000"/>
                        </a:lnSpc>
                        <a:spcBef>
                          <a:spcPct val="50000"/>
                        </a:spcBef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 н. э.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ct val="50000"/>
                        </a:spcBef>
                      </a:pPr>
                      <a:endParaRPr lang="ru-RU" sz="2400" b="1" i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50000"/>
                        </a:lnSpc>
                        <a:spcBef>
                          <a:spcPct val="50000"/>
                        </a:spcBef>
                      </a:pPr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Марафонское сражение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Победа греков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36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  <a:spcBef>
                          <a:spcPct val="50000"/>
                        </a:spcBef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480 г.</a:t>
                      </a:r>
                    </a:p>
                    <a:p>
                      <a:pPr algn="ctr">
                        <a:lnSpc>
                          <a:spcPct val="40000"/>
                        </a:lnSpc>
                        <a:spcBef>
                          <a:spcPct val="50000"/>
                        </a:spcBef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 н. э.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Фермопильское</a:t>
                      </a: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сражение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Победа персов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2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C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C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C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65"/>
          <p:cNvSpPr>
            <a:spLocks noChangeArrowheads="1"/>
          </p:cNvSpPr>
          <p:nvPr/>
        </p:nvSpPr>
        <p:spPr bwMode="auto">
          <a:xfrm>
            <a:off x="1643042" y="642918"/>
            <a:ext cx="67866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Хронологическая таблица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фермопильское сражение копи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-18000"/>
          </a:blip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134938" y="112713"/>
            <a:ext cx="8885237" cy="649287"/>
          </a:xfrm>
          <a:prstGeom prst="rect">
            <a:avLst/>
          </a:prstGeom>
          <a:solidFill>
            <a:srgbClr val="A5B7C3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2400" b="1">
              <a:latin typeface="Book Antiqua" pitchFamily="18" charset="0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685800" y="152400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800000"/>
                </a:solidFill>
                <a:latin typeface="Book Antiqua" pitchFamily="18" charset="0"/>
              </a:rPr>
              <a:t>Бой в Фермопильском ущелье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3" name="Picture 5" descr="Картинка 11 из 7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413500" cy="4522788"/>
          </a:xfrm>
          <a:prstGeom prst="rect">
            <a:avLst/>
          </a:prstGeom>
          <a:noFill/>
        </p:spPr>
      </p:pic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0" y="4653136"/>
            <a:ext cx="68042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Полчища Ксеркса хлынули в Среднюю Грецию, грабя её области.</a:t>
            </a:r>
          </a:p>
        </p:txBody>
      </p:sp>
    </p:spTree>
  </p:cSld>
  <p:clrMapOvr>
    <a:masterClrMapping/>
  </p:clrMapOvr>
  <p:transition advTm="4600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28600" y="3838575"/>
            <a:ext cx="1919288" cy="581025"/>
          </a:xfrm>
          <a:prstGeom prst="rect">
            <a:avLst/>
          </a:prstGeom>
          <a:solidFill>
            <a:srgbClr val="A5B7C3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34938" y="112713"/>
            <a:ext cx="8885237" cy="649287"/>
          </a:xfrm>
          <a:prstGeom prst="rect">
            <a:avLst/>
          </a:prstGeom>
          <a:solidFill>
            <a:srgbClr val="A5B7C3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85800" y="152400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800000"/>
                </a:solidFill>
              </a:rPr>
              <a:t>Вторжение персов в Аттику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2627784" y="5805264"/>
            <a:ext cx="6705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Вторжение персов в Аттику, разрушение Афин</a:t>
            </a:r>
          </a:p>
        </p:txBody>
      </p:sp>
      <p:pic>
        <p:nvPicPr>
          <p:cNvPr id="11270" name="Picture 42" descr="перс-воин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261938" y="1008063"/>
            <a:ext cx="1878012" cy="2744787"/>
          </a:xfrm>
          <a:prstGeom prst="rect">
            <a:avLst/>
          </a:prstGeom>
          <a:noFill/>
          <a:ln w="9525">
            <a:solidFill>
              <a:srgbClr val="00007A"/>
            </a:solidFill>
            <a:miter lim="800000"/>
            <a:headEnd/>
            <a:tailEnd/>
          </a:ln>
        </p:spPr>
      </p:pic>
      <p:pic>
        <p:nvPicPr>
          <p:cNvPr id="11271" name="Picture 43" descr="карта_нашествие ксеркса1"/>
          <p:cNvPicPr>
            <a:picLocks noChangeAspect="1" noChangeArrowheads="1"/>
          </p:cNvPicPr>
          <p:nvPr/>
        </p:nvPicPr>
        <p:blipFill>
          <a:blip r:embed="rId4" cstate="print"/>
          <a:srcRect l="6769" r="1923"/>
          <a:stretch>
            <a:fillRect/>
          </a:stretch>
        </p:blipFill>
        <p:spPr bwMode="auto">
          <a:xfrm>
            <a:off x="2267744" y="1001712"/>
            <a:ext cx="6652419" cy="4875559"/>
          </a:xfrm>
          <a:prstGeom prst="rect">
            <a:avLst/>
          </a:prstGeom>
          <a:noFill/>
          <a:ln w="9525">
            <a:solidFill>
              <a:srgbClr val="00007A"/>
            </a:solidFill>
            <a:miter lim="800000"/>
            <a:headEnd/>
            <a:tailEnd/>
          </a:ln>
        </p:spPr>
      </p:pic>
      <p:sp>
        <p:nvSpPr>
          <p:cNvPr id="12332" name="Oval 44"/>
          <p:cNvSpPr>
            <a:spLocks noChangeArrowheads="1"/>
          </p:cNvSpPr>
          <p:nvPr/>
        </p:nvSpPr>
        <p:spPr bwMode="auto">
          <a:xfrm rot="1965833">
            <a:off x="4043363" y="3663950"/>
            <a:ext cx="825500" cy="4524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Rectangle 45"/>
          <p:cNvSpPr>
            <a:spLocks noChangeArrowheads="1"/>
          </p:cNvSpPr>
          <p:nvPr/>
        </p:nvSpPr>
        <p:spPr bwMode="auto">
          <a:xfrm>
            <a:off x="227013" y="3908425"/>
            <a:ext cx="193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800000"/>
                </a:solidFill>
              </a:rPr>
              <a:t>480 г. до н.э.</a:t>
            </a:r>
          </a:p>
        </p:txBody>
      </p:sp>
      <p:pic>
        <p:nvPicPr>
          <p:cNvPr id="11274" name="Picture 46" descr="стратег-Фемистокл"/>
          <p:cNvPicPr>
            <a:picLocks noChangeAspect="1" noChangeArrowheads="1"/>
          </p:cNvPicPr>
          <p:nvPr/>
        </p:nvPicPr>
        <p:blipFill>
          <a:blip r:embed="rId5" cstate="print">
            <a:lum bright="6000" contrast="6000"/>
          </a:blip>
          <a:srcRect/>
          <a:stretch>
            <a:fillRect/>
          </a:stretch>
        </p:blipFill>
        <p:spPr bwMode="auto">
          <a:xfrm>
            <a:off x="381000" y="4495800"/>
            <a:ext cx="1303338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Text Box 47"/>
          <p:cNvSpPr txBox="1">
            <a:spLocks noChangeArrowheads="1"/>
          </p:cNvSpPr>
          <p:nvPr/>
        </p:nvSpPr>
        <p:spPr bwMode="auto">
          <a:xfrm>
            <a:off x="1600200" y="62484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/>
              <a:t>Фемистокл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2" grpId="0" animBg="1"/>
      <p:bldP spid="1233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61"/>
          <p:cNvGraphicFramePr>
            <a:graphicFrameLocks noGrp="1"/>
          </p:cNvGraphicFramePr>
          <p:nvPr/>
        </p:nvGraphicFramePr>
        <p:xfrm>
          <a:off x="0" y="1052736"/>
          <a:ext cx="9144000" cy="4453274"/>
        </p:xfrm>
        <a:graphic>
          <a:graphicData uri="http://schemas.openxmlformats.org/drawingml/2006/table">
            <a:tbl>
              <a:tblPr/>
              <a:tblGrid>
                <a:gridCol w="2454307"/>
                <a:gridCol w="4161407"/>
                <a:gridCol w="2528286"/>
              </a:tblGrid>
              <a:tr h="16013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Дата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Сражение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сражения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74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C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C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C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5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C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C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C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8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C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C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C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4480" y="0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Саламинское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сражение</a:t>
            </a:r>
            <a:endParaRPr lang="ru-RU" sz="3600" dirty="0">
              <a:solidFill>
                <a:srgbClr val="C00000"/>
              </a:solidFill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714355"/>
          <a:ext cx="9144000" cy="6067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HOTO-PAINT" r:id="rId3" imgW="5307937" imgH="4050794" progId="">
                  <p:embed/>
                </p:oleObj>
              </mc:Choice>
              <mc:Fallback>
                <p:oleObj name="PHOTO-PAINT" r:id="rId3" imgW="5307937" imgH="405079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14355"/>
                        <a:ext cx="9144000" cy="6067291"/>
                      </a:xfrm>
                      <a:prstGeom prst="rect">
                        <a:avLst/>
                      </a:prstGeom>
                      <a:noFill/>
                      <a:ln w="57150" cmpd="thickThin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Рисунок 18" descr="колабль грков копия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1928802"/>
            <a:ext cx="723897" cy="723897"/>
          </a:xfrm>
          <a:prstGeom prst="rect">
            <a:avLst/>
          </a:prstGeom>
        </p:spPr>
      </p:pic>
      <p:pic>
        <p:nvPicPr>
          <p:cNvPr id="20" name="Рисунок 19" descr="колабль грков копия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2571744"/>
            <a:ext cx="723897" cy="723897"/>
          </a:xfrm>
          <a:prstGeom prst="rect">
            <a:avLst/>
          </a:prstGeom>
        </p:spPr>
      </p:pic>
      <p:pic>
        <p:nvPicPr>
          <p:cNvPr id="21" name="Рисунок 20" descr="колабль грков копия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1928802"/>
            <a:ext cx="723897" cy="723897"/>
          </a:xfrm>
          <a:prstGeom prst="rect">
            <a:avLst/>
          </a:prstGeom>
        </p:spPr>
      </p:pic>
      <p:pic>
        <p:nvPicPr>
          <p:cNvPr id="22" name="Рисунок 21" descr="колабль грков копия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2500306"/>
            <a:ext cx="723897" cy="723897"/>
          </a:xfrm>
          <a:prstGeom prst="rect">
            <a:avLst/>
          </a:prstGeom>
        </p:spPr>
      </p:pic>
      <p:pic>
        <p:nvPicPr>
          <p:cNvPr id="23" name="Рисунок 22" descr="Безимени-1 копия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392419">
            <a:off x="5797678" y="3706956"/>
            <a:ext cx="898723" cy="640000"/>
          </a:xfrm>
          <a:prstGeom prst="rect">
            <a:avLst/>
          </a:prstGeom>
        </p:spPr>
      </p:pic>
      <p:pic>
        <p:nvPicPr>
          <p:cNvPr id="24" name="Рисунок 23" descr="Безимени-1 копия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392419">
            <a:off x="6869248" y="4135584"/>
            <a:ext cx="898723" cy="640000"/>
          </a:xfrm>
          <a:prstGeom prst="rect">
            <a:avLst/>
          </a:prstGeom>
        </p:spPr>
      </p:pic>
      <p:pic>
        <p:nvPicPr>
          <p:cNvPr id="25" name="Рисунок 24" descr="Безимени-1 копия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392419">
            <a:off x="5940553" y="4349900"/>
            <a:ext cx="898723" cy="640000"/>
          </a:xfrm>
          <a:prstGeom prst="rect">
            <a:avLst/>
          </a:prstGeom>
        </p:spPr>
      </p:pic>
      <p:pic>
        <p:nvPicPr>
          <p:cNvPr id="26" name="Picture 37" descr="camp_fire_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2000240"/>
            <a:ext cx="3111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7" descr="camp_fire_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2571744"/>
            <a:ext cx="3111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7" descr="camp_fire_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1785926"/>
            <a:ext cx="3111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7" descr="camp_fire_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2214554"/>
            <a:ext cx="3111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214942" y="2428868"/>
            <a:ext cx="217488" cy="215900"/>
            <a:chOff x="3969" y="1480"/>
            <a:chExt cx="228" cy="363"/>
          </a:xfrm>
        </p:grpSpPr>
        <p:sp>
          <p:nvSpPr>
            <p:cNvPr id="31" name="AutoShape 31"/>
            <p:cNvSpPr>
              <a:spLocks noChangeArrowheads="1"/>
            </p:cNvSpPr>
            <p:nvPr/>
          </p:nvSpPr>
          <p:spPr bwMode="auto">
            <a:xfrm rot="10800000">
              <a:off x="3969" y="1480"/>
              <a:ext cx="228" cy="363"/>
            </a:xfrm>
            <a:custGeom>
              <a:avLst/>
              <a:gdLst>
                <a:gd name="T0" fmla="*/ 200 w 21600"/>
                <a:gd name="T1" fmla="*/ 182 h 21600"/>
                <a:gd name="T2" fmla="*/ 114 w 21600"/>
                <a:gd name="T3" fmla="*/ 363 h 21600"/>
                <a:gd name="T4" fmla="*/ 29 w 21600"/>
                <a:gd name="T5" fmla="*/ 182 h 21600"/>
                <a:gd name="T6" fmla="*/ 11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47 w 21600"/>
                <a:gd name="T13" fmla="*/ 4522 h 21600"/>
                <a:gd name="T14" fmla="*/ 17147 w 21600"/>
                <a:gd name="T15" fmla="*/ 1707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utoShape 32"/>
            <p:cNvSpPr>
              <a:spLocks noChangeArrowheads="1"/>
            </p:cNvSpPr>
            <p:nvPr/>
          </p:nvSpPr>
          <p:spPr bwMode="auto">
            <a:xfrm rot="10800000">
              <a:off x="4059" y="1706"/>
              <a:ext cx="91" cy="137"/>
            </a:xfrm>
            <a:custGeom>
              <a:avLst/>
              <a:gdLst>
                <a:gd name="T0" fmla="*/ 80 w 21600"/>
                <a:gd name="T1" fmla="*/ 69 h 21600"/>
                <a:gd name="T2" fmla="*/ 45 w 21600"/>
                <a:gd name="T3" fmla="*/ 137 h 21600"/>
                <a:gd name="T4" fmla="*/ 11 w 21600"/>
                <a:gd name="T5" fmla="*/ 69 h 21600"/>
                <a:gd name="T6" fmla="*/ 4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0 w 21600"/>
                <a:gd name="T13" fmla="*/ 4572 h 21600"/>
                <a:gd name="T14" fmla="*/ 17090 w 21600"/>
                <a:gd name="T15" fmla="*/ 170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5719767" y="2212968"/>
            <a:ext cx="14398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i="1">
                <a:solidFill>
                  <a:srgbClr val="663300"/>
                </a:solidFill>
              </a:rPr>
              <a:t>Ставка Ксеркса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776401" y="2643182"/>
            <a:ext cx="287338" cy="431800"/>
            <a:chOff x="1474" y="3203"/>
            <a:chExt cx="227" cy="272"/>
          </a:xfrm>
        </p:grpSpPr>
        <p:sp>
          <p:nvSpPr>
            <p:cNvPr id="44" name="AutoShape 21"/>
            <p:cNvSpPr>
              <a:spLocks noChangeArrowheads="1"/>
            </p:cNvSpPr>
            <p:nvPr/>
          </p:nvSpPr>
          <p:spPr bwMode="auto">
            <a:xfrm rot="10800000">
              <a:off x="1474" y="3203"/>
              <a:ext cx="227" cy="272"/>
            </a:xfrm>
            <a:custGeom>
              <a:avLst/>
              <a:gdLst>
                <a:gd name="T0" fmla="*/ 199 w 21600"/>
                <a:gd name="T1" fmla="*/ 136 h 21600"/>
                <a:gd name="T2" fmla="*/ 114 w 21600"/>
                <a:gd name="T3" fmla="*/ 272 h 21600"/>
                <a:gd name="T4" fmla="*/ 28 w 21600"/>
                <a:gd name="T5" fmla="*/ 136 h 21600"/>
                <a:gd name="T6" fmla="*/ 11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72 w 21600"/>
                <a:gd name="T13" fmla="*/ 4526 h 21600"/>
                <a:gd name="T14" fmla="*/ 17128 w 21600"/>
                <a:gd name="T15" fmla="*/ 170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AutoShape 22"/>
            <p:cNvSpPr>
              <a:spLocks noChangeArrowheads="1"/>
            </p:cNvSpPr>
            <p:nvPr/>
          </p:nvSpPr>
          <p:spPr bwMode="auto">
            <a:xfrm rot="10800000">
              <a:off x="1565" y="3339"/>
              <a:ext cx="46" cy="136"/>
            </a:xfrm>
            <a:custGeom>
              <a:avLst/>
              <a:gdLst>
                <a:gd name="T0" fmla="*/ 40 w 21600"/>
                <a:gd name="T1" fmla="*/ 68 h 21600"/>
                <a:gd name="T2" fmla="*/ 23 w 21600"/>
                <a:gd name="T3" fmla="*/ 136 h 21600"/>
                <a:gd name="T4" fmla="*/ 6 w 21600"/>
                <a:gd name="T5" fmla="*/ 68 h 21600"/>
                <a:gd name="T6" fmla="*/ 2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96 w 21600"/>
                <a:gd name="T13" fmla="*/ 4606 h 21600"/>
                <a:gd name="T14" fmla="*/ 16904 w 21600"/>
                <a:gd name="T15" fmla="*/ 1699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634" y="21600"/>
                  </a:lnTo>
                  <a:lnTo>
                    <a:pt x="1596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6" name="Text Box 55"/>
          <p:cNvSpPr txBox="1">
            <a:spLocks noChangeArrowheads="1"/>
          </p:cNvSpPr>
          <p:nvPr/>
        </p:nvSpPr>
        <p:spPr bwMode="auto">
          <a:xfrm>
            <a:off x="1347773" y="1928802"/>
            <a:ext cx="1152525" cy="63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Лагерь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греков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6666 0.00139 -0.13333 0.00278 -0.16059 -0.02798 C -0.18784 -0.05874 -0.16007 -0.14755 -0.16337 -0.18386 C -0.16666 -0.22017 -0.16614 -0.23474 -0.18021 -0.24561 C -0.19427 -0.25648 -0.22118 -0.25301 -0.24791 -0.24954 " pathEditMode="relative" ptsTypes="aaa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6666 0.00139 -0.13333 0.00278 -0.16059 -0.02798 C -0.18784 -0.05874 -0.16007 -0.14755 -0.16337 -0.18386 C -0.16666 -0.22017 -0.16614 -0.23474 -0.18021 -0.24561 C -0.19427 -0.25648 -0.22118 -0.25301 -0.24791 -0.24954 " pathEditMode="relative" ptsTypes="aaa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008E-6 C -0.09531 0.00277 -0.19062 0.00578 -0.23941 -0.00926 C -0.28819 -0.02429 -0.29062 -0.05713 -0.29288 -0.08997 " pathEditMode="relative" ptsTypes="a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302 0 " pathEditMode="relative" ptsTypes="AA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302 0 " pathEditMode="relative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289 -0.08996 C -0.24792 -0.03885 -0.20278 0.01226 -0.13525 0.03584 C -0.06771 0.05943 0.05607 0.04718 0.11267 0.05088 C 0.16927 0.05458 0.18958 0.05712 0.20416 0.05828 " pathEditMode="relative" ptsTypes="aaaA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5" name="Picture 5" descr="Картинка 9 из 49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600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Самалинское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сражение</a:t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Столкновение греческого и персидского кораблей. 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8" descr="Саламинский бо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2765"/>
            <a:ext cx="9144000" cy="5055235"/>
          </a:xfrm>
          <a:prstGeom prst="rect">
            <a:avLst/>
          </a:prstGeom>
          <a:noFill/>
          <a:ln w="57150" cmpd="thickThin">
            <a:solidFill>
              <a:srgbClr val="FFF39B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1" name="Picture 5" descr="Картинка 7 из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46038"/>
            <a:ext cx="5648325" cy="4133850"/>
          </a:xfrm>
          <a:prstGeom prst="rect">
            <a:avLst/>
          </a:prstGeom>
          <a:noFill/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258888" y="4508500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Ксеркс, наблюдающий за Саламинским сражением</a:t>
            </a:r>
          </a:p>
        </p:txBody>
      </p:sp>
    </p:spTree>
  </p:cSld>
  <p:clrMapOvr>
    <a:masterClrMapping/>
  </p:clrMapOvr>
  <p:transition advTm="46005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Саламинская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победа стала решающей в ходе греко-персидских войн.</a:t>
            </a:r>
          </a:p>
        </p:txBody>
      </p:sp>
      <p:pic>
        <p:nvPicPr>
          <p:cNvPr id="72709" name="Picture 5" descr="Картинка 9 из 54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0" y="2320925"/>
            <a:ext cx="5619750" cy="4537075"/>
          </a:xfrm>
          <a:prstGeom prst="rect">
            <a:avLst/>
          </a:prstGeom>
          <a:noFill/>
        </p:spPr>
      </p:pic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251520" y="2060848"/>
            <a:ext cx="388843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Остатки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армии персов были разбиты при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Платеях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2711" name="AutoShape 7">
            <a:hlinkClick r:id="" action="ppaction://hlinkshowjump?jump=nextslide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8604250" y="6524625"/>
            <a:ext cx="539750" cy="333375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Tm="46005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61"/>
          <p:cNvGraphicFramePr>
            <a:graphicFrameLocks noGrp="1"/>
          </p:cNvGraphicFramePr>
          <p:nvPr/>
        </p:nvGraphicFramePr>
        <p:xfrm>
          <a:off x="611560" y="1556792"/>
          <a:ext cx="7848600" cy="3933157"/>
        </p:xfrm>
        <a:graphic>
          <a:graphicData uri="http://schemas.openxmlformats.org/drawingml/2006/table">
            <a:tbl>
              <a:tblPr/>
              <a:tblGrid>
                <a:gridCol w="2106613"/>
                <a:gridCol w="3571875"/>
                <a:gridCol w="2170112"/>
              </a:tblGrid>
              <a:tr h="10985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Дата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Сражение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Сражения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83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  <a:spcBef>
                          <a:spcPct val="50000"/>
                        </a:spcBef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490 г.</a:t>
                      </a:r>
                    </a:p>
                    <a:p>
                      <a:pPr algn="ctr">
                        <a:lnSpc>
                          <a:spcPct val="40000"/>
                        </a:lnSpc>
                        <a:spcBef>
                          <a:spcPct val="50000"/>
                        </a:spcBef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 н. э.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ct val="50000"/>
                        </a:spcBef>
                      </a:pPr>
                      <a:endParaRPr lang="ru-RU" sz="2400" b="1" i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50000"/>
                        </a:lnSpc>
                        <a:spcBef>
                          <a:spcPct val="50000"/>
                        </a:spcBef>
                      </a:pPr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Марафонское сражение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Победа греков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243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  <a:spcBef>
                          <a:spcPct val="50000"/>
                        </a:spcBef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480 г.</a:t>
                      </a:r>
                    </a:p>
                    <a:p>
                      <a:pPr algn="ctr">
                        <a:lnSpc>
                          <a:spcPct val="40000"/>
                        </a:lnSpc>
                        <a:spcBef>
                          <a:spcPct val="50000"/>
                        </a:spcBef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 н. э.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Фермопильское</a:t>
                      </a: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сражение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Победа персов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243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  <a:spcBef>
                          <a:spcPct val="50000"/>
                        </a:spcBef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480 г.</a:t>
                      </a:r>
                    </a:p>
                    <a:p>
                      <a:pPr algn="ctr">
                        <a:lnSpc>
                          <a:spcPct val="40000"/>
                        </a:lnSpc>
                        <a:spcBef>
                          <a:spcPct val="50000"/>
                        </a:spcBef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 н. э.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2800" b="1" i="1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Саламинское</a:t>
                      </a: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сражение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Победа греков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65"/>
          <p:cNvSpPr>
            <a:spLocks noChangeArrowheads="1"/>
          </p:cNvSpPr>
          <p:nvPr/>
        </p:nvSpPr>
        <p:spPr bwMode="auto">
          <a:xfrm>
            <a:off x="1643042" y="642918"/>
            <a:ext cx="67866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Хронологическая таблица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5800" y="2362200"/>
            <a:ext cx="80772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ru-RU" sz="2800" b="1">
                <a:latin typeface="Book Antiqua" pitchFamily="18" charset="0"/>
              </a:rPr>
              <a:t>доблесть и мужество греков</a:t>
            </a:r>
          </a:p>
          <a:p>
            <a:pPr marL="342900" indent="-342900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ru-RU" sz="2800" b="1">
                <a:latin typeface="Book Antiqua" pitchFamily="18" charset="0"/>
              </a:rPr>
              <a:t>объединение сил в борьбе с персами (создание союза)</a:t>
            </a:r>
          </a:p>
          <a:p>
            <a:pPr marL="342900" indent="-342900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ru-RU" sz="2800" b="1">
                <a:latin typeface="Book Antiqua" pitchFamily="18" charset="0"/>
              </a:rPr>
              <a:t>талант греческих стратегов</a:t>
            </a:r>
          </a:p>
          <a:p>
            <a:pPr marL="342900" indent="-342900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ru-RU" sz="2800" b="1">
                <a:latin typeface="Book Antiqua" pitchFamily="18" charset="0"/>
              </a:rPr>
              <a:t>преимущества греческого флота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25413" y="209550"/>
            <a:ext cx="8918575" cy="990600"/>
          </a:xfrm>
          <a:prstGeom prst="rect">
            <a:avLst/>
          </a:prstGeom>
          <a:solidFill>
            <a:srgbClr val="A5B7C3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2400" b="1">
              <a:latin typeface="Book Antiqua" pitchFamily="18" charset="0"/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54013" y="209550"/>
            <a:ext cx="861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006C"/>
                </a:solidFill>
                <a:latin typeface="Book Antiqua" pitchFamily="18" charset="0"/>
              </a:rPr>
              <a:t>Почему маленькая Греция смогла одержать победу над  Персидской державой?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143000" y="1600200"/>
            <a:ext cx="693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800000"/>
                </a:solidFill>
                <a:latin typeface="Book Antiqua" pitchFamily="18" charset="0"/>
              </a:rPr>
              <a:t>Причины победы греков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Значение греко-персидских войн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Греция отстояла свою независимость</a:t>
            </a:r>
            <a:r>
              <a:rPr lang="ru-RU" b="1" dirty="0">
                <a:solidFill>
                  <a:srgbClr val="002060"/>
                </a:solidFill>
              </a:rPr>
              <a:t>;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Греки могли беспрепятственно плавать и торговать по Средиземному морю;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Греки захватили пленных, которых превратили в рабов;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Был создан Афинский морской союз для обороны и развития торговли Греции.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72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3469E-6 L -0.29914 -0.24121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Картинка 4 из 7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39750" y="0"/>
            <a:ext cx="79200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начале 5-го века,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царь Персидской державы Дарий Первый задумал подчинить себе новые земли.</a:t>
            </a:r>
          </a:p>
        </p:txBody>
      </p:sp>
      <p:sp>
        <p:nvSpPr>
          <p:cNvPr id="43015" name="AutoShape 7">
            <a:hlinkClick r:id="" action="ppaction://noaction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8243888" y="6597650"/>
            <a:ext cx="900112" cy="260350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Tm="4600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43860"/>
            <a:ext cx="8229600" cy="646331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Причины Греко-персидских войн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228184" y="6021288"/>
            <a:ext cx="1584325" cy="523220"/>
          </a:xfrm>
          <a:prstGeom prst="rect">
            <a:avLst/>
          </a:prstGeom>
          <a:solidFill>
            <a:srgbClr val="E7FFE7"/>
          </a:solidFill>
          <a:ln w="76200" cmpd="tri">
            <a:solidFill>
              <a:srgbClr val="FFEAD5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Персия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1259632" y="5949280"/>
            <a:ext cx="2016125" cy="523220"/>
          </a:xfrm>
          <a:prstGeom prst="rect">
            <a:avLst/>
          </a:prstGeom>
          <a:solidFill>
            <a:srgbClr val="FFD3BD"/>
          </a:solidFill>
          <a:ln w="76200" cmpd="tri">
            <a:solidFill>
              <a:srgbClr val="FFEAD5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Греция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644008" y="980728"/>
            <a:ext cx="4320479" cy="4104035"/>
            <a:chOff x="3152" y="799"/>
            <a:chExt cx="1633" cy="2268"/>
          </a:xfrm>
        </p:grpSpPr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3152" y="799"/>
              <a:ext cx="1633" cy="2268"/>
            </a:xfrm>
            <a:prstGeom prst="leftArrowCallout">
              <a:avLst>
                <a:gd name="adj1" fmla="val 34721"/>
                <a:gd name="adj2" fmla="val 34721"/>
                <a:gd name="adj3" fmla="val 16667"/>
                <a:gd name="adj4" fmla="val 79977"/>
              </a:avLst>
            </a:prstGeom>
            <a:solidFill>
              <a:srgbClr val="E7FFE7"/>
            </a:solidFill>
            <a:ln w="76200" cmpd="tri">
              <a:solidFill>
                <a:srgbClr val="FFEAD5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algn="ctr">
                <a:defRPr/>
              </a:pPr>
              <a:endPara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algn="ctr">
                <a:defRPr/>
              </a:pPr>
              <a:endPara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algn="ctr">
                <a:defRPr/>
              </a:pPr>
              <a:endPara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algn="ctr">
                <a:defRPr/>
              </a:pPr>
              <a:endPara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algn="ctr">
                <a:defRPr/>
              </a:pPr>
              <a:endPara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pic>
          <p:nvPicPr>
            <p:cNvPr id="9" name="Picture 1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24" y="839"/>
              <a:ext cx="634" cy="1035"/>
            </a:xfrm>
            <a:prstGeom prst="rect">
              <a:avLst/>
            </a:prstGeom>
            <a:solidFill>
              <a:srgbClr val="E7FFE7"/>
            </a:solidFill>
            <a:ln w="76200" cmpd="tri">
              <a:solidFill>
                <a:srgbClr val="FFEAD5"/>
              </a:solidFill>
              <a:miter lim="800000"/>
              <a:headEnd/>
              <a:tailEnd/>
            </a:ln>
          </p:spPr>
        </p:pic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39552" y="1052736"/>
            <a:ext cx="4320480" cy="4752528"/>
            <a:chOff x="703" y="1026"/>
            <a:chExt cx="1678" cy="2223"/>
          </a:xfrm>
        </p:grpSpPr>
        <p:sp>
          <p:nvSpPr>
            <p:cNvPr id="11" name="AutoShape 14"/>
            <p:cNvSpPr>
              <a:spLocks noChangeArrowheads="1"/>
            </p:cNvSpPr>
            <p:nvPr/>
          </p:nvSpPr>
          <p:spPr bwMode="auto">
            <a:xfrm flipH="1">
              <a:off x="703" y="1026"/>
              <a:ext cx="1678" cy="2223"/>
            </a:xfrm>
            <a:prstGeom prst="leftArrowCallout">
              <a:avLst>
                <a:gd name="adj1" fmla="val 33120"/>
                <a:gd name="adj2" fmla="val 33120"/>
                <a:gd name="adj3" fmla="val 16667"/>
                <a:gd name="adj4" fmla="val 79977"/>
              </a:avLst>
            </a:prstGeom>
            <a:solidFill>
              <a:srgbClr val="FFD3BD"/>
            </a:solidFill>
            <a:ln w="76200" cmpd="tri">
              <a:solidFill>
                <a:srgbClr val="FFEAD5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endParaRPr lang="ru-RU" sz="2000" b="1">
                <a:solidFill>
                  <a:srgbClr val="FFD3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algn="ctr">
                <a:lnSpc>
                  <a:spcPct val="90000"/>
                </a:lnSpc>
                <a:defRPr/>
              </a:pPr>
              <a:endParaRPr lang="ru-RU" sz="2000" b="1">
                <a:solidFill>
                  <a:srgbClr val="FFD3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algn="ctr">
                <a:lnSpc>
                  <a:spcPct val="120000"/>
                </a:lnSpc>
                <a:defRPr/>
              </a:pPr>
              <a:endParaRPr lang="ru-RU" sz="2000" b="1">
                <a:solidFill>
                  <a:srgbClr val="FFD3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algn="ctr">
                <a:lnSpc>
                  <a:spcPct val="120000"/>
                </a:lnSpc>
                <a:defRPr/>
              </a:pPr>
              <a:endParaRPr lang="ru-RU" sz="2000" b="1">
                <a:solidFill>
                  <a:srgbClr val="FFD3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pic>
          <p:nvPicPr>
            <p:cNvPr id="12" name="Picture 19" descr="00480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</a:blip>
            <a:srcRect b="23344"/>
            <a:stretch>
              <a:fillRect/>
            </a:stretch>
          </p:blipFill>
          <p:spPr bwMode="auto">
            <a:xfrm>
              <a:off x="1066" y="1117"/>
              <a:ext cx="549" cy="680"/>
            </a:xfrm>
            <a:prstGeom prst="rect">
              <a:avLst/>
            </a:prstGeom>
            <a:solidFill>
              <a:srgbClr val="A8836E"/>
            </a:solidFill>
            <a:ln w="76200" cmpd="tri">
              <a:solidFill>
                <a:srgbClr val="FFEAD5"/>
              </a:solidFill>
              <a:miter lim="800000"/>
              <a:headEnd/>
              <a:tailEnd/>
            </a:ln>
          </p:spPr>
        </p:pic>
      </p:grp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5292080" y="3141662"/>
            <a:ext cx="324035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Стремление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к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господству </a:t>
            </a: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 морях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lnSpc>
                <a:spcPct val="80000"/>
              </a:lnSpc>
              <a:defRPr/>
            </a:pP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467544" y="2996952"/>
            <a:ext cx="367240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Стремление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отстоять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свою свободу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и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независимость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/>
          </p:cNvSpPr>
          <p:nvPr>
            <p:ph type="title"/>
          </p:nvPr>
        </p:nvSpPr>
        <p:spPr>
          <a:xfrm>
            <a:off x="3419872" y="0"/>
            <a:ext cx="5915025" cy="11430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latin typeface="Arial" charset="0"/>
              </a:rPr>
              <a:t>Царь Дарий отправил военный флот на покорение Эллады.</a:t>
            </a:r>
          </a:p>
        </p:txBody>
      </p:sp>
      <p:sp>
        <p:nvSpPr>
          <p:cNvPr id="44038" name="Rectangle 6"/>
          <p:cNvSpPr>
            <a:spLocks noGrp="1"/>
          </p:cNvSpPr>
          <p:nvPr>
            <p:ph type="body" sz="half" idx="2"/>
          </p:nvPr>
        </p:nvSpPr>
        <p:spPr>
          <a:xfrm>
            <a:off x="3635896" y="1484312"/>
            <a:ext cx="5508104" cy="5373687"/>
          </a:xfrm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latin typeface="Arial" charset="0"/>
              </a:rPr>
              <a:t>Летом 490г до н.э. гонец принёс в Афины страшную весть: «В Марафонской бухте показались корабли персов. Вооружайтесь!»</a:t>
            </a:r>
          </a:p>
        </p:txBody>
      </p:sp>
      <p:pic>
        <p:nvPicPr>
          <p:cNvPr id="44040" name="Picture 8" descr="i?id=131594015-46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47864" cy="4941168"/>
          </a:xfrm>
          <a:prstGeom prst="rect">
            <a:avLst/>
          </a:prstGeom>
          <a:noFill/>
        </p:spPr>
      </p:pic>
    </p:spTree>
  </p:cSld>
  <p:clrMapOvr>
    <a:masterClrMapping/>
  </p:clrMapOvr>
  <p:transition advTm="4600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333375"/>
            <a:ext cx="642937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600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Стратег - военачальник</a:t>
            </a:r>
          </a:p>
        </p:txBody>
      </p:sp>
      <p:sp>
        <p:nvSpPr>
          <p:cNvPr id="46085" name="Rectangle 5"/>
          <p:cNvSpPr>
            <a:spLocks noGrp="1"/>
          </p:cNvSpPr>
          <p:nvPr>
            <p:ph type="body" sz="half" idx="1"/>
          </p:nvPr>
        </p:nvSpPr>
        <p:spPr>
          <a:xfrm>
            <a:off x="0" y="1196752"/>
            <a:ext cx="4495800" cy="4929411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 должность стратега Народное собрание избрало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Мильтиада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хорошо знавшего военные приёмы персов.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Десятитысячное афинское войско двинулось на встречу врагу.</a:t>
            </a:r>
          </a:p>
        </p:txBody>
      </p:sp>
      <p:pic>
        <p:nvPicPr>
          <p:cNvPr id="46088" name="Picture 8" descr="Картинка 8 из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196752"/>
            <a:ext cx="4716017" cy="4464050"/>
          </a:xfrm>
          <a:prstGeom prst="rect">
            <a:avLst/>
          </a:prstGeom>
          <a:noFill/>
        </p:spPr>
      </p:pic>
    </p:spTree>
  </p:cSld>
  <p:clrMapOvr>
    <a:masterClrMapping/>
  </p:clrMapOvr>
  <p:transition advTm="4600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05" name="Picture 5" descr="Картинка 2 из 3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6005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381</Words>
  <Application>Microsoft Office PowerPoint</Application>
  <PresentationFormat>Экран (4:3)</PresentationFormat>
  <Paragraphs>111</Paragraphs>
  <Slides>27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Book Antiqua</vt:lpstr>
      <vt:lpstr>Calibri</vt:lpstr>
      <vt:lpstr>Тема Office</vt:lpstr>
      <vt:lpstr>PHOTO-PAINT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Причины Греко-персидских войн</vt:lpstr>
      <vt:lpstr>Царь Дарий отправил военный флот на покорение Эллады.</vt:lpstr>
      <vt:lpstr>Презентация PowerPoint</vt:lpstr>
      <vt:lpstr>Стратег - военачальник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Фермопильское сражение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Самалинское сражение  Столкновение греческого и персидского кораблей. </vt:lpstr>
      <vt:lpstr>Презентация PowerPoint</vt:lpstr>
      <vt:lpstr>Саламинская победа стала решающей в ходе греко-персидских войн.</vt:lpstr>
      <vt:lpstr>Презентация PowerPoint</vt:lpstr>
      <vt:lpstr>Презентация PowerPoint</vt:lpstr>
      <vt:lpstr>Значение греко-персидских войн</vt:lpstr>
    </vt:vector>
  </TitlesOfParts>
  <Company>Krokoz™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</dc:creator>
  <cp:lastModifiedBy>OrAvner</cp:lastModifiedBy>
  <cp:revision>9</cp:revision>
  <dcterms:created xsi:type="dcterms:W3CDTF">2015-02-05T17:29:28Z</dcterms:created>
  <dcterms:modified xsi:type="dcterms:W3CDTF">2017-02-08T07:59:51Z</dcterms:modified>
</cp:coreProperties>
</file>