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1" r:id="rId21"/>
    <p:sldId id="280" r:id="rId22"/>
    <p:sldId id="281" r:id="rId23"/>
    <p:sldId id="278" r:id="rId24"/>
    <p:sldId id="279" r:id="rId25"/>
    <p:sldId id="282"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A373DE3-BFF6-4A86-917F-B79129D5AFD4}" type="datetimeFigureOut">
              <a:rPr lang="ru-RU" smtClean="0"/>
              <a:pPr/>
              <a:t>07.08.2016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31A51E-A3A4-429D-94B9-F728235E2C7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373DE3-BFF6-4A86-917F-B79129D5AFD4}" type="datetimeFigureOut">
              <a:rPr lang="ru-RU" smtClean="0"/>
              <a:pPr/>
              <a:t>07.08.2016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31A51E-A3A4-429D-94B9-F728235E2C7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373DE3-BFF6-4A86-917F-B79129D5AFD4}" type="datetimeFigureOut">
              <a:rPr lang="ru-RU" smtClean="0"/>
              <a:pPr/>
              <a:t>07.08.2016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31A51E-A3A4-429D-94B9-F728235E2C79}"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457200" y="1600200"/>
            <a:ext cx="4038600" cy="4530725"/>
          </a:xfrm>
        </p:spPr>
        <p:txBody>
          <a:bodyPr/>
          <a:lstStyle/>
          <a:p>
            <a:endParaRPr lang="ru-RU"/>
          </a:p>
        </p:txBody>
      </p:sp>
      <p:sp>
        <p:nvSpPr>
          <p:cNvPr id="4" name="Текст 3"/>
          <p:cNvSpPr>
            <a:spLocks noGrp="1"/>
          </p:cNvSpPr>
          <p:nvPr>
            <p:ph type="body"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8400"/>
            <a:ext cx="2133600" cy="457200"/>
          </a:xfrm>
        </p:spPr>
        <p:txBody>
          <a:bodyPr/>
          <a:lstStyle>
            <a:lvl1pPr>
              <a:defRPr/>
            </a:lvl1pPr>
          </a:lstStyle>
          <a:p>
            <a:fld id="{9350F7C4-B4E9-418A-8937-3413B8BD73FE}" type="datetime1">
              <a:rPr lang="ru-RU"/>
              <a:pPr/>
              <a:t>07.08.2016</a:t>
            </a:fld>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2133600" cy="457200"/>
          </a:xfrm>
        </p:spPr>
        <p:txBody>
          <a:bodyPr/>
          <a:lstStyle>
            <a:lvl1pPr>
              <a:defRPr/>
            </a:lvl1pPr>
          </a:lstStyle>
          <a:p>
            <a:fld id="{D405EE19-1ED1-486D-80B0-9EB3C71FCA60}"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373DE3-BFF6-4A86-917F-B79129D5AFD4}" type="datetimeFigureOut">
              <a:rPr lang="ru-RU" smtClean="0"/>
              <a:pPr/>
              <a:t>07.08.2016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31A51E-A3A4-429D-94B9-F728235E2C7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A373DE3-BFF6-4A86-917F-B79129D5AFD4}" type="datetimeFigureOut">
              <a:rPr lang="ru-RU" smtClean="0"/>
              <a:pPr/>
              <a:t>07.08.2016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31A51E-A3A4-429D-94B9-F728235E2C7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A373DE3-BFF6-4A86-917F-B79129D5AFD4}" type="datetimeFigureOut">
              <a:rPr lang="ru-RU" smtClean="0"/>
              <a:pPr/>
              <a:t>07.08.2016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31A51E-A3A4-429D-94B9-F728235E2C7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A373DE3-BFF6-4A86-917F-B79129D5AFD4}" type="datetimeFigureOut">
              <a:rPr lang="ru-RU" smtClean="0"/>
              <a:pPr/>
              <a:t>07.08.2016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731A51E-A3A4-429D-94B9-F728235E2C7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A373DE3-BFF6-4A86-917F-B79129D5AFD4}" type="datetimeFigureOut">
              <a:rPr lang="ru-RU" smtClean="0"/>
              <a:pPr/>
              <a:t>07.08.2016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731A51E-A3A4-429D-94B9-F728235E2C7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A373DE3-BFF6-4A86-917F-B79129D5AFD4}" type="datetimeFigureOut">
              <a:rPr lang="ru-RU" smtClean="0"/>
              <a:pPr/>
              <a:t>07.08.2016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731A51E-A3A4-429D-94B9-F728235E2C7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A373DE3-BFF6-4A86-917F-B79129D5AFD4}" type="datetimeFigureOut">
              <a:rPr lang="ru-RU" smtClean="0"/>
              <a:pPr/>
              <a:t>07.08.2016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31A51E-A3A4-429D-94B9-F728235E2C7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A373DE3-BFF6-4A86-917F-B79129D5AFD4}" type="datetimeFigureOut">
              <a:rPr lang="ru-RU" smtClean="0"/>
              <a:pPr/>
              <a:t>07.08.2016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31A51E-A3A4-429D-94B9-F728235E2C7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73DE3-BFF6-4A86-917F-B79129D5AFD4}" type="datetimeFigureOut">
              <a:rPr lang="ru-RU" smtClean="0"/>
              <a:pPr/>
              <a:t>07.08.2016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A51E-A3A4-429D-94B9-F728235E2C7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1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1" y="0"/>
            <a:ext cx="9231923" cy="6858000"/>
          </a:xfrm>
          <a:prstGeom prst="rect">
            <a:avLst/>
          </a:prstGeom>
          <a:noFill/>
          <a:ln w="9525">
            <a:noFill/>
            <a:miter lim="800000"/>
            <a:headEnd/>
            <a:tailEnd/>
          </a:ln>
          <a:effectLst/>
        </p:spPr>
      </p:pic>
      <p:sp>
        <p:nvSpPr>
          <p:cNvPr id="2" name="Заголовок 1"/>
          <p:cNvSpPr>
            <a:spLocks noGrp="1"/>
          </p:cNvSpPr>
          <p:nvPr>
            <p:ph type="ctrTitle"/>
          </p:nvPr>
        </p:nvSpPr>
        <p:spPr>
          <a:xfrm>
            <a:off x="928662" y="3105142"/>
            <a:ext cx="7772400" cy="3752858"/>
          </a:xfrm>
        </p:spPr>
        <p:txBody>
          <a:bodyPr>
            <a:normAutofit/>
          </a:bodyPr>
          <a:lstStyle/>
          <a:p>
            <a:pPr eaLnBrk="1" fontAlgn="auto" hangingPunct="1">
              <a:spcBef>
                <a:spcPts val="0"/>
              </a:spcBef>
              <a:spcAft>
                <a:spcPts val="0"/>
              </a:spcAft>
              <a:defRPr/>
            </a:pPr>
            <a:r>
              <a:rPr lang="ru-RU" sz="8000" b="1" dirty="0" smtClean="0">
                <a:solidFill>
                  <a:srgbClr val="C00000"/>
                </a:solidFill>
                <a:effectLst>
                  <a:outerShdw blurRad="38100" dist="38100" dir="2700000" algn="tl">
                    <a:srgbClr val="000000">
                      <a:alpha val="43137"/>
                    </a:srgbClr>
                  </a:outerShdw>
                </a:effectLst>
              </a:rPr>
              <a:t>Иван </a:t>
            </a:r>
            <a:r>
              <a:rPr lang="en-US" sz="8000" b="1" dirty="0" smtClean="0">
                <a:solidFill>
                  <a:srgbClr val="C00000"/>
                </a:solidFill>
                <a:effectLst>
                  <a:outerShdw blurRad="38100" dist="38100" dir="2700000" algn="tl">
                    <a:srgbClr val="000000">
                      <a:alpha val="43137"/>
                    </a:srgbClr>
                  </a:outerShdw>
                </a:effectLst>
              </a:rPr>
              <a:t>III</a:t>
            </a:r>
            <a:endParaRPr lang="ru-RU" sz="80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785786" y="142852"/>
            <a:ext cx="8034686" cy="461665"/>
          </a:xfrm>
          <a:prstGeom prst="rect">
            <a:avLst/>
          </a:prstGeom>
          <a:ln w="57150" cmpd="thickThin">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latin typeface="Arial" pitchFamily="34" charset="0"/>
                <a:cs typeface="Arial" pitchFamily="34" charset="0"/>
              </a:rPr>
              <a:t>Возвышение </a:t>
            </a:r>
            <a:r>
              <a:rPr lang="ru-RU" sz="2400" b="1">
                <a:solidFill>
                  <a:schemeClr val="accent1">
                    <a:lumMod val="50000"/>
                  </a:schemeClr>
                </a:solidFill>
                <a:latin typeface="Arial" pitchFamily="34" charset="0"/>
                <a:cs typeface="Arial" pitchFamily="34" charset="0"/>
              </a:rPr>
              <a:t>великокняжеской власти</a:t>
            </a:r>
            <a:endParaRPr lang="ru-RU" sz="2400" b="1" dirty="0">
              <a:solidFill>
                <a:schemeClr val="accent1">
                  <a:lumMod val="50000"/>
                </a:schemeClr>
              </a:solidFill>
              <a:latin typeface="Arial" pitchFamily="34" charset="0"/>
              <a:cs typeface="Arial" pitchFamily="34" charset="0"/>
            </a:endParaRPr>
          </a:p>
        </p:txBody>
      </p:sp>
      <p:sp>
        <p:nvSpPr>
          <p:cNvPr id="14" name="TextBox 13"/>
          <p:cNvSpPr txBox="1"/>
          <p:nvPr/>
        </p:nvSpPr>
        <p:spPr>
          <a:xfrm>
            <a:off x="5286380" y="1357298"/>
            <a:ext cx="3429024" cy="4524315"/>
          </a:xfrm>
          <a:prstGeom prst="rect">
            <a:avLst/>
          </a:prstGeom>
          <a:ln w="57150" cmpd="thickThin">
            <a:solidFill>
              <a:schemeClr val="accent1"/>
            </a:solidFill>
          </a:ln>
          <a:effectLst>
            <a:innerShdw blurRad="63500" dist="50800" dir="189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spAutoFit/>
          </a:bodyPr>
          <a:lstStyle/>
          <a:p>
            <a:pPr algn="ctr" eaLnBrk="0" hangingPunct="0">
              <a:spcBef>
                <a:spcPct val="20000"/>
              </a:spcBef>
              <a:defRPr/>
            </a:pPr>
            <a:r>
              <a:rPr kumimoji="1" lang="ru-RU" sz="2400" b="1" dirty="0">
                <a:solidFill>
                  <a:schemeClr val="accent1">
                    <a:lumMod val="50000"/>
                  </a:schemeClr>
                </a:solidFill>
                <a:latin typeface="Calibri" pitchFamily="34" charset="0"/>
              </a:rPr>
              <a:t>Иван</a:t>
            </a:r>
            <a:r>
              <a:rPr kumimoji="1" lang="en-US" sz="2400" b="1" dirty="0">
                <a:solidFill>
                  <a:schemeClr val="accent1">
                    <a:lumMod val="50000"/>
                  </a:schemeClr>
                </a:solidFill>
                <a:latin typeface="Calibri" pitchFamily="34" charset="0"/>
              </a:rPr>
              <a:t> III</a:t>
            </a:r>
            <a:r>
              <a:rPr kumimoji="1" lang="ru-RU" sz="2400" b="1" dirty="0">
                <a:solidFill>
                  <a:schemeClr val="accent1">
                    <a:lumMod val="50000"/>
                  </a:schemeClr>
                </a:solidFill>
                <a:latin typeface="Calibri" pitchFamily="34" charset="0"/>
              </a:rPr>
              <a:t> принял новый титул- «государь всея Руси». Он провозгласил себя самодержцем, подчеркивая тем самым, что он держит землю сам, т.е. не подчиняется никакой другой власти ( имелась в виду прежде всего власть ордынских ханов). </a:t>
            </a:r>
          </a:p>
        </p:txBody>
      </p:sp>
      <p:sp>
        <p:nvSpPr>
          <p:cNvPr id="5" name="Rectangle 5"/>
          <p:cNvSpPr txBox="1">
            <a:spLocks noChangeArrowheads="1"/>
          </p:cNvSpPr>
          <p:nvPr/>
        </p:nvSpPr>
        <p:spPr>
          <a:xfrm>
            <a:off x="0" y="908050"/>
            <a:ext cx="4495800" cy="3457575"/>
          </a:xfrm>
          <a:prstGeom prst="rect">
            <a:avLst/>
          </a:prstGeom>
        </p:spPr>
        <p:txBody>
          <a:bodyPr/>
          <a:lstStyle/>
          <a:p>
            <a:pPr algn="ctr" eaLnBrk="0" hangingPunct="0">
              <a:spcBef>
                <a:spcPct val="20000"/>
              </a:spcBef>
              <a:buClr>
                <a:schemeClr val="accent1"/>
              </a:buClr>
              <a:buSzPct val="80000"/>
              <a:defRPr/>
            </a:pPr>
            <a:endParaRPr lang="ru-RU" sz="2000" b="1" kern="0" dirty="0">
              <a:solidFill>
                <a:schemeClr val="accent1">
                  <a:lumMod val="50000"/>
                </a:schemeClr>
              </a:solidFill>
              <a:latin typeface="+mn-lt"/>
              <a:ea typeface="+mn-lt"/>
              <a:cs typeface="+mn-lt"/>
            </a:endParaRPr>
          </a:p>
        </p:txBody>
      </p:sp>
      <p:pic>
        <p:nvPicPr>
          <p:cNvPr id="6153" name="Picture 2"/>
          <p:cNvPicPr>
            <a:picLocks noChangeAspect="1" noChangeArrowheads="1"/>
          </p:cNvPicPr>
          <p:nvPr/>
        </p:nvPicPr>
        <p:blipFill>
          <a:blip r:embed="rId2" cstate="print"/>
          <a:srcRect l="4459" t="3751" r="4900" b="3751"/>
          <a:stretch>
            <a:fillRect/>
          </a:stretch>
        </p:blipFill>
        <p:spPr bwMode="auto">
          <a:xfrm>
            <a:off x="500063" y="928688"/>
            <a:ext cx="4357687" cy="5286375"/>
          </a:xfrm>
          <a:prstGeom prst="rect">
            <a:avLst/>
          </a:prstGeom>
          <a:noFill/>
          <a:ln w="38100">
            <a:solidFill>
              <a:schemeClr val="accent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785786" y="142852"/>
            <a:ext cx="8034686" cy="461665"/>
          </a:xfrm>
          <a:prstGeom prst="rect">
            <a:avLst/>
          </a:prstGeom>
          <a:ln w="57150" cmpd="thickThin">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latin typeface="Arial" pitchFamily="34" charset="0"/>
                <a:cs typeface="Arial" pitchFamily="34" charset="0"/>
              </a:rPr>
              <a:t>Возвышение </a:t>
            </a:r>
            <a:r>
              <a:rPr lang="ru-RU" sz="2400" b="1">
                <a:solidFill>
                  <a:schemeClr val="accent1">
                    <a:lumMod val="50000"/>
                  </a:schemeClr>
                </a:solidFill>
                <a:latin typeface="Arial" pitchFamily="34" charset="0"/>
                <a:cs typeface="Arial" pitchFamily="34" charset="0"/>
              </a:rPr>
              <a:t>великокняжеской власти</a:t>
            </a:r>
            <a:endParaRPr lang="ru-RU" sz="2400" b="1" dirty="0">
              <a:solidFill>
                <a:schemeClr val="accent1">
                  <a:lumMod val="50000"/>
                </a:schemeClr>
              </a:solidFill>
              <a:latin typeface="Arial" pitchFamily="34" charset="0"/>
              <a:cs typeface="Arial" pitchFamily="34" charset="0"/>
            </a:endParaRPr>
          </a:p>
        </p:txBody>
      </p:sp>
      <p:sp>
        <p:nvSpPr>
          <p:cNvPr id="14" name="TextBox 13"/>
          <p:cNvSpPr txBox="1"/>
          <p:nvPr/>
        </p:nvSpPr>
        <p:spPr>
          <a:xfrm>
            <a:off x="357158" y="4857760"/>
            <a:ext cx="8501122" cy="1938992"/>
          </a:xfrm>
          <a:prstGeom prst="rect">
            <a:avLst/>
          </a:prstGeom>
          <a:ln w="57150" cmpd="thickThin">
            <a:solidFill>
              <a:schemeClr val="accent1"/>
            </a:solidFill>
          </a:ln>
          <a:effectLst>
            <a:innerShdw blurRad="63500" dist="50800" dir="189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spAutoFit/>
          </a:bodyPr>
          <a:lstStyle/>
          <a:p>
            <a:pPr algn="ctr">
              <a:spcBef>
                <a:spcPct val="50000"/>
              </a:spcBef>
              <a:defRPr/>
            </a:pPr>
            <a:r>
              <a:rPr lang="ru-RU" sz="2400" b="1" dirty="0">
                <a:solidFill>
                  <a:schemeClr val="accent1">
                    <a:lumMod val="50000"/>
                  </a:schemeClr>
                </a:solidFill>
                <a:latin typeface="Calibri" pitchFamily="34" charset="0"/>
              </a:rPr>
              <a:t>На торжественных приемах Иван </a:t>
            </a:r>
            <a:r>
              <a:rPr lang="en-US" sz="2400" b="1" dirty="0">
                <a:solidFill>
                  <a:schemeClr val="accent1">
                    <a:lumMod val="50000"/>
                  </a:schemeClr>
                </a:solidFill>
                <a:latin typeface="Calibri" pitchFamily="34" charset="0"/>
              </a:rPr>
              <a:t>III</a:t>
            </a:r>
            <a:r>
              <a:rPr lang="ru-RU" sz="2400" b="1" dirty="0">
                <a:solidFill>
                  <a:schemeClr val="accent1">
                    <a:lumMod val="50000"/>
                  </a:schemeClr>
                </a:solidFill>
                <a:latin typeface="Calibri" pitchFamily="34" charset="0"/>
              </a:rPr>
              <a:t> стал появляться со скипетром и державой. Его голову венчала великокняжеская корона- шапка Мономаха. Появились придворные чины конюшего, постельничего. В придворных церемониях Иван </a:t>
            </a:r>
            <a:r>
              <a:rPr lang="en-US" sz="2400" b="1" dirty="0">
                <a:solidFill>
                  <a:schemeClr val="accent1">
                    <a:lumMod val="50000"/>
                  </a:schemeClr>
                </a:solidFill>
                <a:latin typeface="Calibri" pitchFamily="34" charset="0"/>
              </a:rPr>
              <a:t>III</a:t>
            </a:r>
            <a:r>
              <a:rPr lang="ru-RU" sz="2400" b="1" dirty="0">
                <a:solidFill>
                  <a:schemeClr val="accent1">
                    <a:lumMod val="50000"/>
                  </a:schemeClr>
                </a:solidFill>
                <a:latin typeface="Calibri" pitchFamily="34" charset="0"/>
              </a:rPr>
              <a:t> на византийский манер  начинают именовать титулом царя. </a:t>
            </a:r>
          </a:p>
        </p:txBody>
      </p:sp>
      <p:sp>
        <p:nvSpPr>
          <p:cNvPr id="5" name="Rectangle 5"/>
          <p:cNvSpPr txBox="1">
            <a:spLocks noChangeArrowheads="1"/>
          </p:cNvSpPr>
          <p:nvPr/>
        </p:nvSpPr>
        <p:spPr>
          <a:xfrm>
            <a:off x="0" y="908050"/>
            <a:ext cx="4495800" cy="3457575"/>
          </a:xfrm>
          <a:prstGeom prst="rect">
            <a:avLst/>
          </a:prstGeom>
        </p:spPr>
        <p:txBody>
          <a:bodyPr/>
          <a:lstStyle/>
          <a:p>
            <a:pPr algn="ctr" eaLnBrk="0" hangingPunct="0">
              <a:spcBef>
                <a:spcPct val="20000"/>
              </a:spcBef>
              <a:buClr>
                <a:schemeClr val="accent1"/>
              </a:buClr>
              <a:buSzPct val="80000"/>
              <a:defRPr/>
            </a:pPr>
            <a:endParaRPr lang="ru-RU" sz="2000" b="1" kern="0" dirty="0">
              <a:solidFill>
                <a:schemeClr val="accent1">
                  <a:lumMod val="50000"/>
                </a:schemeClr>
              </a:solidFill>
              <a:latin typeface="+mn-lt"/>
              <a:ea typeface="+mn-lt"/>
              <a:cs typeface="+mn-lt"/>
            </a:endParaRPr>
          </a:p>
        </p:txBody>
      </p:sp>
      <p:pic>
        <p:nvPicPr>
          <p:cNvPr id="7177" name="Picture 6" descr="http://scopin.narod.ru/gallery/items/korona.jpg"/>
          <p:cNvPicPr>
            <a:picLocks noChangeAspect="1" noChangeArrowheads="1"/>
          </p:cNvPicPr>
          <p:nvPr/>
        </p:nvPicPr>
        <p:blipFill>
          <a:blip r:embed="rId2" cstate="print"/>
          <a:srcRect/>
          <a:stretch>
            <a:fillRect/>
          </a:stretch>
        </p:blipFill>
        <p:spPr bwMode="auto">
          <a:xfrm>
            <a:off x="1571625" y="785813"/>
            <a:ext cx="6081713" cy="3943350"/>
          </a:xfrm>
          <a:prstGeom prst="rect">
            <a:avLst/>
          </a:prstGeom>
          <a:noFill/>
          <a:ln w="57150">
            <a:solidFill>
              <a:schemeClr val="accent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785786" y="142852"/>
            <a:ext cx="8034686" cy="461665"/>
          </a:xfrm>
          <a:prstGeom prst="rect">
            <a:avLst/>
          </a:prstGeom>
          <a:ln w="57150" cmpd="thickThin">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latin typeface="Arial" pitchFamily="34" charset="0"/>
                <a:cs typeface="Arial" pitchFamily="34" charset="0"/>
              </a:rPr>
              <a:t>Возвышение великокняжеской власти</a:t>
            </a:r>
          </a:p>
        </p:txBody>
      </p:sp>
      <p:sp>
        <p:nvSpPr>
          <p:cNvPr id="14" name="TextBox 13"/>
          <p:cNvSpPr txBox="1"/>
          <p:nvPr/>
        </p:nvSpPr>
        <p:spPr>
          <a:xfrm>
            <a:off x="428596" y="1000108"/>
            <a:ext cx="3819274" cy="5262979"/>
          </a:xfrm>
          <a:prstGeom prst="rect">
            <a:avLst/>
          </a:prstGeom>
          <a:ln w="57150" cmpd="thickThin">
            <a:solidFill>
              <a:schemeClr val="accent1"/>
            </a:solidFill>
          </a:ln>
          <a:effectLst>
            <a:innerShdw blurRad="63500" dist="50800" dir="189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rPr>
              <a:t>Гербом нового государства стал заимствованный у Священной Римской империи </a:t>
            </a:r>
            <a:r>
              <a:rPr lang="ru-RU" sz="2400" b="1" i="1" u="sng" dirty="0">
                <a:solidFill>
                  <a:srgbClr val="FF0000"/>
                </a:solidFill>
                <a:effectLst>
                  <a:outerShdw blurRad="38100" dist="38100" dir="2700000" algn="tl">
                    <a:srgbClr val="000000">
                      <a:alpha val="43137"/>
                    </a:srgbClr>
                  </a:outerShdw>
                </a:effectLst>
              </a:rPr>
              <a:t>двуглавый орел</a:t>
            </a:r>
            <a:r>
              <a:rPr lang="ru-RU" sz="2400" b="1" i="1" dirty="0">
                <a:solidFill>
                  <a:schemeClr val="accent1">
                    <a:lumMod val="50000"/>
                  </a:schemeClr>
                </a:solidFill>
              </a:rPr>
              <a:t>. </a:t>
            </a:r>
            <a:r>
              <a:rPr lang="ru-RU" sz="2400" b="1" dirty="0">
                <a:solidFill>
                  <a:schemeClr val="accent1">
                    <a:lumMod val="50000"/>
                  </a:schemeClr>
                </a:solidFill>
              </a:rPr>
              <a:t>Герб символизировал, что Россия является евразийской державой. На гербе одна голова орла будто бы повернута к Европе, другая — к Азии. Русь стала именоваться на византийский манер Россией. </a:t>
            </a:r>
            <a:endParaRPr lang="ru-RU" sz="2400" dirty="0">
              <a:solidFill>
                <a:srgbClr val="FF0000"/>
              </a:solidFill>
            </a:endParaRPr>
          </a:p>
        </p:txBody>
      </p:sp>
      <p:sp>
        <p:nvSpPr>
          <p:cNvPr id="5" name="Rectangle 5"/>
          <p:cNvSpPr txBox="1">
            <a:spLocks noChangeArrowheads="1"/>
          </p:cNvSpPr>
          <p:nvPr/>
        </p:nvSpPr>
        <p:spPr>
          <a:xfrm>
            <a:off x="0" y="908050"/>
            <a:ext cx="4495800" cy="3457575"/>
          </a:xfrm>
          <a:prstGeom prst="rect">
            <a:avLst/>
          </a:prstGeom>
        </p:spPr>
        <p:txBody>
          <a:bodyPr/>
          <a:lstStyle/>
          <a:p>
            <a:pPr algn="ctr" eaLnBrk="0" hangingPunct="0">
              <a:spcBef>
                <a:spcPct val="20000"/>
              </a:spcBef>
              <a:buClr>
                <a:schemeClr val="accent1"/>
              </a:buClr>
              <a:buSzPct val="80000"/>
              <a:defRPr/>
            </a:pPr>
            <a:endParaRPr lang="ru-RU" sz="2000" b="1" kern="0" dirty="0">
              <a:solidFill>
                <a:schemeClr val="accent1">
                  <a:lumMod val="50000"/>
                </a:schemeClr>
              </a:solidFill>
              <a:latin typeface="+mn-lt"/>
              <a:ea typeface="+mn-lt"/>
              <a:cs typeface="+mn-lt"/>
            </a:endParaRPr>
          </a:p>
        </p:txBody>
      </p:sp>
      <p:pic>
        <p:nvPicPr>
          <p:cNvPr id="9225" name="Picture 2"/>
          <p:cNvPicPr>
            <a:picLocks noChangeAspect="1" noChangeArrowheads="1"/>
          </p:cNvPicPr>
          <p:nvPr/>
        </p:nvPicPr>
        <p:blipFill>
          <a:blip r:embed="rId2" cstate="print"/>
          <a:srcRect/>
          <a:stretch>
            <a:fillRect/>
          </a:stretch>
        </p:blipFill>
        <p:spPr bwMode="auto">
          <a:xfrm>
            <a:off x="4572000" y="1285875"/>
            <a:ext cx="4097338" cy="4535488"/>
          </a:xfrm>
          <a:prstGeom prst="rect">
            <a:avLst/>
          </a:prstGeom>
          <a:noFill/>
          <a:ln w="38100">
            <a:solidFill>
              <a:schemeClr val="accent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785786" y="142852"/>
            <a:ext cx="8034686" cy="461665"/>
          </a:xfrm>
          <a:prstGeom prst="rect">
            <a:avLst/>
          </a:prstGeom>
          <a:ln w="57150" cmpd="thickThin">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latin typeface="Arial" pitchFamily="34" charset="0"/>
                <a:cs typeface="Arial" pitchFamily="34" charset="0"/>
              </a:rPr>
              <a:t>Органы управления государством </a:t>
            </a:r>
          </a:p>
        </p:txBody>
      </p:sp>
      <p:sp>
        <p:nvSpPr>
          <p:cNvPr id="14" name="TextBox 13"/>
          <p:cNvSpPr txBox="1"/>
          <p:nvPr/>
        </p:nvSpPr>
        <p:spPr>
          <a:xfrm>
            <a:off x="357158" y="5715016"/>
            <a:ext cx="8533612" cy="830997"/>
          </a:xfrm>
          <a:prstGeom prst="rect">
            <a:avLst/>
          </a:prstGeom>
          <a:ln w="57150" cmpd="thickThin">
            <a:solidFill>
              <a:schemeClr val="accent1"/>
            </a:solidFill>
          </a:ln>
          <a:effectLst>
            <a:innerShdw blurRad="63500" dist="50800" dir="189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rPr>
              <a:t>Во главе Русского государства стоял </a:t>
            </a:r>
            <a:r>
              <a:rPr lang="ru-RU" sz="2400" b="1" i="1" u="sng" dirty="0">
                <a:solidFill>
                  <a:srgbClr val="FF0000"/>
                </a:solidFill>
                <a:effectLst>
                  <a:outerShdw blurRad="38100" dist="38100" dir="2700000" algn="tl">
                    <a:srgbClr val="000000">
                      <a:alpha val="43137"/>
                    </a:srgbClr>
                  </a:outerShdw>
                </a:effectLst>
              </a:rPr>
              <a:t>великий князь</a:t>
            </a:r>
            <a:r>
              <a:rPr lang="ru-RU" sz="2400" b="1" i="1" dirty="0">
                <a:solidFill>
                  <a:schemeClr val="accent1">
                    <a:lumMod val="50000"/>
                  </a:schemeClr>
                </a:solidFill>
              </a:rPr>
              <a:t>, </a:t>
            </a:r>
            <a:r>
              <a:rPr lang="ru-RU" sz="2400" b="1" dirty="0">
                <a:solidFill>
                  <a:schemeClr val="accent1">
                    <a:lumMod val="50000"/>
                  </a:schemeClr>
                </a:solidFill>
              </a:rPr>
              <a:t>государь и самодержец всея Руси. </a:t>
            </a:r>
            <a:endParaRPr lang="ru-RU" sz="2400" dirty="0">
              <a:solidFill>
                <a:schemeClr val="accent1">
                  <a:lumMod val="50000"/>
                </a:schemeClr>
              </a:solidFill>
            </a:endParaRPr>
          </a:p>
        </p:txBody>
      </p:sp>
      <p:sp>
        <p:nvSpPr>
          <p:cNvPr id="5" name="Rectangle 5"/>
          <p:cNvSpPr txBox="1">
            <a:spLocks noChangeArrowheads="1"/>
          </p:cNvSpPr>
          <p:nvPr/>
        </p:nvSpPr>
        <p:spPr>
          <a:xfrm>
            <a:off x="0" y="908050"/>
            <a:ext cx="4495800" cy="3457575"/>
          </a:xfrm>
          <a:prstGeom prst="rect">
            <a:avLst/>
          </a:prstGeom>
        </p:spPr>
        <p:txBody>
          <a:bodyPr/>
          <a:lstStyle/>
          <a:p>
            <a:pPr algn="ctr" eaLnBrk="0" hangingPunct="0">
              <a:spcBef>
                <a:spcPct val="20000"/>
              </a:spcBef>
              <a:buClr>
                <a:schemeClr val="accent1"/>
              </a:buClr>
              <a:buSzPct val="80000"/>
              <a:defRPr/>
            </a:pPr>
            <a:endParaRPr lang="ru-RU" sz="2000" b="1" kern="0" dirty="0">
              <a:solidFill>
                <a:schemeClr val="accent1">
                  <a:lumMod val="50000"/>
                </a:schemeClr>
              </a:solidFill>
              <a:latin typeface="+mn-lt"/>
              <a:ea typeface="+mn-lt"/>
              <a:cs typeface="+mn-lt"/>
            </a:endParaRPr>
          </a:p>
        </p:txBody>
      </p:sp>
      <p:grpSp>
        <p:nvGrpSpPr>
          <p:cNvPr id="2" name="Группа 7"/>
          <p:cNvGrpSpPr>
            <a:grpSpLocks/>
          </p:cNvGrpSpPr>
          <p:nvPr/>
        </p:nvGrpSpPr>
        <p:grpSpPr bwMode="auto">
          <a:xfrm>
            <a:off x="1285875" y="1071563"/>
            <a:ext cx="2428875" cy="2409825"/>
            <a:chOff x="3347864" y="836712"/>
            <a:chExt cx="2088232" cy="2295364"/>
          </a:xfrm>
        </p:grpSpPr>
        <p:pic>
          <p:nvPicPr>
            <p:cNvPr id="10266" name="Picture 2"/>
            <p:cNvPicPr>
              <a:picLocks noChangeAspect="1" noChangeArrowheads="1"/>
            </p:cNvPicPr>
            <p:nvPr/>
          </p:nvPicPr>
          <p:blipFill>
            <a:blip r:embed="rId2" cstate="print"/>
            <a:srcRect l="17741" t="15857" r="58064" b="25246"/>
            <a:stretch>
              <a:fillRect/>
            </a:stretch>
          </p:blipFill>
          <p:spPr bwMode="auto">
            <a:xfrm>
              <a:off x="3779912" y="836712"/>
              <a:ext cx="1080120" cy="1872208"/>
            </a:xfrm>
            <a:prstGeom prst="rect">
              <a:avLst/>
            </a:prstGeom>
            <a:noFill/>
            <a:ln w="38100">
              <a:solidFill>
                <a:schemeClr val="accent1"/>
              </a:solidFill>
              <a:miter lim="800000"/>
              <a:headEnd/>
              <a:tailEnd/>
            </a:ln>
          </p:spPr>
        </p:pic>
        <p:sp>
          <p:nvSpPr>
            <p:cNvPr id="7" name="TextBox 6"/>
            <p:cNvSpPr txBox="1"/>
            <p:nvPr/>
          </p:nvSpPr>
          <p:spPr>
            <a:xfrm>
              <a:off x="3347864" y="2779757"/>
              <a:ext cx="2088232" cy="352319"/>
            </a:xfrm>
            <a:prstGeom prst="rect">
              <a:avLst/>
            </a:prstGeom>
            <a:noFill/>
          </p:spPr>
          <p:txBody>
            <a:bodyPr>
              <a:spAutoFit/>
            </a:bodyPr>
            <a:lstStyle/>
            <a:p>
              <a:pPr algn="ctr">
                <a:defRPr/>
              </a:pPr>
              <a:r>
                <a:rPr lang="ru-RU" b="1" dirty="0">
                  <a:solidFill>
                    <a:schemeClr val="accent1">
                      <a:lumMod val="50000"/>
                    </a:schemeClr>
                  </a:solidFill>
                </a:rPr>
                <a:t>Великий князь </a:t>
              </a:r>
            </a:p>
          </p:txBody>
        </p:sp>
      </p:grpSp>
      <p:sp>
        <p:nvSpPr>
          <p:cNvPr id="24" name="Скругленный прямоугольник 23"/>
          <p:cNvSpPr/>
          <p:nvPr/>
        </p:nvSpPr>
        <p:spPr>
          <a:xfrm>
            <a:off x="285750" y="142875"/>
            <a:ext cx="8712200" cy="668338"/>
          </a:xfrm>
          <a:prstGeom prst="roundRect">
            <a:avLst/>
          </a:prstGeom>
          <a:gradFill>
            <a:gsLst>
              <a:gs pos="0">
                <a:srgbClr val="FFEFD1"/>
              </a:gs>
              <a:gs pos="64999">
                <a:srgbClr val="F0EBD5"/>
              </a:gs>
              <a:gs pos="100000">
                <a:srgbClr val="D1C39F"/>
              </a:gs>
            </a:gsLst>
            <a:lin ang="5400000" scaled="0"/>
          </a:gradFill>
          <a:ln w="57150" cmpd="thinThick">
            <a:solidFill>
              <a:srgbClr val="FF0000"/>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ru-RU" sz="2400" b="1" i="1" u="sng" dirty="0">
                <a:solidFill>
                  <a:srgbClr val="FF0000"/>
                </a:solidFill>
                <a:effectLst>
                  <a:outerShdw blurRad="38100" dist="38100" dir="2700000" algn="tl">
                    <a:srgbClr val="000000">
                      <a:alpha val="43137"/>
                    </a:srgbClr>
                  </a:outerShdw>
                </a:effectLst>
              </a:rPr>
              <a:t>Боярская дума- </a:t>
            </a:r>
            <a:r>
              <a:rPr lang="ru-RU" sz="2400" b="1" dirty="0">
                <a:solidFill>
                  <a:schemeClr val="accent1">
                    <a:lumMod val="50000"/>
                  </a:schemeClr>
                </a:solidFill>
              </a:rPr>
              <a:t>высший совещательный орган при великом князе</a:t>
            </a:r>
          </a:p>
        </p:txBody>
      </p:sp>
      <p:sp>
        <p:nvSpPr>
          <p:cNvPr id="26" name="Скругленный прямоугольник 25"/>
          <p:cNvSpPr/>
          <p:nvPr/>
        </p:nvSpPr>
        <p:spPr>
          <a:xfrm>
            <a:off x="3214688" y="1000125"/>
            <a:ext cx="2643187" cy="571500"/>
          </a:xfrm>
          <a:prstGeom prst="roundRect">
            <a:avLst/>
          </a:prstGeom>
          <a:ln w="38100">
            <a:solidFill>
              <a:schemeClr val="accent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2400" b="1" dirty="0">
                <a:solidFill>
                  <a:schemeClr val="accent1">
                    <a:lumMod val="50000"/>
                  </a:schemeClr>
                </a:solidFill>
              </a:rPr>
              <a:t>Издавал законы</a:t>
            </a:r>
          </a:p>
        </p:txBody>
      </p:sp>
      <p:sp>
        <p:nvSpPr>
          <p:cNvPr id="27" name="Скругленный прямоугольник 26"/>
          <p:cNvSpPr/>
          <p:nvPr/>
        </p:nvSpPr>
        <p:spPr>
          <a:xfrm>
            <a:off x="3214688" y="1714500"/>
            <a:ext cx="2643187" cy="1000125"/>
          </a:xfrm>
          <a:prstGeom prst="roundRect">
            <a:avLst/>
          </a:prstGeom>
          <a:ln w="38100">
            <a:solidFill>
              <a:schemeClr val="accent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2400" b="1" dirty="0">
                <a:solidFill>
                  <a:schemeClr val="accent1">
                    <a:lumMod val="50000"/>
                  </a:schemeClr>
                </a:solidFill>
              </a:rPr>
              <a:t>Переговоры с другими государствами</a:t>
            </a:r>
          </a:p>
        </p:txBody>
      </p:sp>
      <p:sp>
        <p:nvSpPr>
          <p:cNvPr id="28" name="Скругленный прямоугольник 27"/>
          <p:cNvSpPr/>
          <p:nvPr/>
        </p:nvSpPr>
        <p:spPr>
          <a:xfrm>
            <a:off x="6072188" y="1000125"/>
            <a:ext cx="2643187" cy="571500"/>
          </a:xfrm>
          <a:prstGeom prst="roundRect">
            <a:avLst/>
          </a:prstGeom>
          <a:ln w="38100">
            <a:solidFill>
              <a:schemeClr val="accent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2400" b="1" dirty="0">
                <a:solidFill>
                  <a:schemeClr val="accent1">
                    <a:lumMod val="50000"/>
                  </a:schemeClr>
                </a:solidFill>
              </a:rPr>
              <a:t>Объявлять войну</a:t>
            </a:r>
          </a:p>
        </p:txBody>
      </p:sp>
      <p:sp>
        <p:nvSpPr>
          <p:cNvPr id="29" name="Скругленный прямоугольник 28"/>
          <p:cNvSpPr/>
          <p:nvPr/>
        </p:nvSpPr>
        <p:spPr>
          <a:xfrm>
            <a:off x="6072188" y="1643063"/>
            <a:ext cx="2643187" cy="571500"/>
          </a:xfrm>
          <a:prstGeom prst="roundRect">
            <a:avLst/>
          </a:prstGeom>
          <a:ln w="38100">
            <a:solidFill>
              <a:schemeClr val="accent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2400" b="1" dirty="0">
                <a:solidFill>
                  <a:schemeClr val="accent1">
                    <a:lumMod val="50000"/>
                  </a:schemeClr>
                </a:solidFill>
              </a:rPr>
              <a:t>Заключать мир</a:t>
            </a:r>
          </a:p>
        </p:txBody>
      </p:sp>
      <p:sp>
        <p:nvSpPr>
          <p:cNvPr id="30" name="Скругленный прямоугольник 29"/>
          <p:cNvSpPr/>
          <p:nvPr/>
        </p:nvSpPr>
        <p:spPr>
          <a:xfrm>
            <a:off x="6072188" y="2286000"/>
            <a:ext cx="2643187" cy="571500"/>
          </a:xfrm>
          <a:prstGeom prst="roundRect">
            <a:avLst/>
          </a:prstGeom>
          <a:ln w="38100">
            <a:solidFill>
              <a:schemeClr val="accent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2400" b="1" dirty="0">
                <a:solidFill>
                  <a:schemeClr val="accent1">
                    <a:lumMod val="50000"/>
                  </a:schemeClr>
                </a:solidFill>
              </a:rPr>
              <a:t>Чеканить монету </a:t>
            </a:r>
          </a:p>
        </p:txBody>
      </p:sp>
      <p:sp>
        <p:nvSpPr>
          <p:cNvPr id="31" name="TextBox 30"/>
          <p:cNvSpPr txBox="1"/>
          <p:nvPr/>
        </p:nvSpPr>
        <p:spPr>
          <a:xfrm>
            <a:off x="357158" y="5715016"/>
            <a:ext cx="8533612" cy="830997"/>
          </a:xfrm>
          <a:prstGeom prst="rect">
            <a:avLst/>
          </a:prstGeom>
          <a:ln w="57150" cmpd="thickThin">
            <a:solidFill>
              <a:schemeClr val="accent1"/>
            </a:solidFill>
          </a:ln>
          <a:effectLst>
            <a:innerShdw blurRad="63500" dist="50800" dir="189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rPr>
              <a:t>Великий князь «держал совет» с Боярской думой. Численный состав думы: 10-12 бояр, 5-6 окольничих.</a:t>
            </a:r>
          </a:p>
        </p:txBody>
      </p:sp>
      <p:grpSp>
        <p:nvGrpSpPr>
          <p:cNvPr id="3" name="Группа 10"/>
          <p:cNvGrpSpPr>
            <a:grpSpLocks/>
          </p:cNvGrpSpPr>
          <p:nvPr/>
        </p:nvGrpSpPr>
        <p:grpSpPr bwMode="auto">
          <a:xfrm>
            <a:off x="1214438" y="3500438"/>
            <a:ext cx="2232025" cy="1809750"/>
            <a:chOff x="611560" y="1124744"/>
            <a:chExt cx="2232248" cy="1809492"/>
          </a:xfrm>
        </p:grpSpPr>
        <p:pic>
          <p:nvPicPr>
            <p:cNvPr id="10264" name="Picture 3"/>
            <p:cNvPicPr>
              <a:picLocks noChangeAspect="1" noChangeArrowheads="1"/>
            </p:cNvPicPr>
            <p:nvPr/>
          </p:nvPicPr>
          <p:blipFill>
            <a:blip r:embed="rId3" cstate="print"/>
            <a:srcRect/>
            <a:stretch>
              <a:fillRect/>
            </a:stretch>
          </p:blipFill>
          <p:spPr bwMode="auto">
            <a:xfrm>
              <a:off x="683568" y="1124744"/>
              <a:ext cx="2137420" cy="1321638"/>
            </a:xfrm>
            <a:prstGeom prst="rect">
              <a:avLst/>
            </a:prstGeom>
            <a:noFill/>
            <a:ln w="38100">
              <a:solidFill>
                <a:schemeClr val="accent1"/>
              </a:solidFill>
              <a:miter lim="800000"/>
              <a:headEnd/>
              <a:tailEnd/>
            </a:ln>
          </p:spPr>
        </p:pic>
        <p:sp>
          <p:nvSpPr>
            <p:cNvPr id="34" name="TextBox 33"/>
            <p:cNvSpPr txBox="1"/>
            <p:nvPr/>
          </p:nvSpPr>
          <p:spPr>
            <a:xfrm>
              <a:off x="611560" y="2564401"/>
              <a:ext cx="2232248" cy="369835"/>
            </a:xfrm>
            <a:prstGeom prst="rect">
              <a:avLst/>
            </a:prstGeom>
            <a:noFill/>
          </p:spPr>
          <p:txBody>
            <a:bodyPr>
              <a:spAutoFit/>
            </a:bodyPr>
            <a:lstStyle/>
            <a:p>
              <a:pPr algn="ctr">
                <a:defRPr/>
              </a:pPr>
              <a:r>
                <a:rPr lang="ru-RU" b="1" dirty="0">
                  <a:solidFill>
                    <a:schemeClr val="accent1">
                      <a:lumMod val="50000"/>
                    </a:schemeClr>
                  </a:solidFill>
                </a:rPr>
                <a:t>Боярская дума</a:t>
              </a:r>
            </a:p>
          </p:txBody>
        </p:sp>
      </p:grpSp>
      <p:sp>
        <p:nvSpPr>
          <p:cNvPr id="35" name="Скругленный прямоугольник 34"/>
          <p:cNvSpPr/>
          <p:nvPr/>
        </p:nvSpPr>
        <p:spPr>
          <a:xfrm>
            <a:off x="3571875" y="4286250"/>
            <a:ext cx="2643188" cy="571500"/>
          </a:xfrm>
          <a:prstGeom prst="roundRect">
            <a:avLst/>
          </a:prstGeom>
          <a:ln w="38100">
            <a:solidFill>
              <a:schemeClr val="accent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2400" b="1" dirty="0">
                <a:solidFill>
                  <a:schemeClr val="accent1">
                    <a:lumMod val="50000"/>
                  </a:schemeClr>
                </a:solidFill>
              </a:rPr>
              <a:t>бояре</a:t>
            </a:r>
          </a:p>
        </p:txBody>
      </p:sp>
      <p:sp>
        <p:nvSpPr>
          <p:cNvPr id="36" name="Скругленный прямоугольник 35"/>
          <p:cNvSpPr/>
          <p:nvPr/>
        </p:nvSpPr>
        <p:spPr>
          <a:xfrm>
            <a:off x="6357938" y="4286250"/>
            <a:ext cx="2643187" cy="571500"/>
          </a:xfrm>
          <a:prstGeom prst="roundRect">
            <a:avLst/>
          </a:prstGeom>
          <a:ln w="38100">
            <a:solidFill>
              <a:schemeClr val="accent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2400" b="1" dirty="0" err="1">
                <a:solidFill>
                  <a:schemeClr val="accent1">
                    <a:lumMod val="50000"/>
                  </a:schemeClr>
                </a:solidFill>
              </a:rPr>
              <a:t>окольничии</a:t>
            </a:r>
            <a:endParaRPr lang="ru-RU" sz="2400" b="1" dirty="0">
              <a:solidFill>
                <a:schemeClr val="accent1">
                  <a:lumMod val="50000"/>
                </a:schemeClr>
              </a:solidFill>
            </a:endParaRPr>
          </a:p>
        </p:txBody>
      </p:sp>
      <p:sp>
        <p:nvSpPr>
          <p:cNvPr id="37" name="Скругленный прямоугольник 36"/>
          <p:cNvSpPr/>
          <p:nvPr/>
        </p:nvSpPr>
        <p:spPr>
          <a:xfrm>
            <a:off x="4929188" y="3571875"/>
            <a:ext cx="2643187" cy="571500"/>
          </a:xfrm>
          <a:prstGeom prst="roundRect">
            <a:avLst/>
          </a:prstGeom>
          <a:ln w="38100">
            <a:solidFill>
              <a:schemeClr val="accent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2400" b="1" dirty="0">
                <a:solidFill>
                  <a:schemeClr val="accent1">
                    <a:lumMod val="50000"/>
                  </a:schemeClr>
                </a:solidFill>
              </a:rPr>
              <a:t>Боярские чины</a:t>
            </a:r>
          </a:p>
        </p:txBody>
      </p:sp>
      <p:sp>
        <p:nvSpPr>
          <p:cNvPr id="21" name="Скругленный прямоугольник 20"/>
          <p:cNvSpPr/>
          <p:nvPr/>
        </p:nvSpPr>
        <p:spPr>
          <a:xfrm>
            <a:off x="285750" y="142875"/>
            <a:ext cx="8712200" cy="668338"/>
          </a:xfrm>
          <a:prstGeom prst="roundRect">
            <a:avLst/>
          </a:prstGeom>
          <a:gradFill>
            <a:gsLst>
              <a:gs pos="0">
                <a:srgbClr val="FFEFD1"/>
              </a:gs>
              <a:gs pos="64999">
                <a:srgbClr val="F0EBD5"/>
              </a:gs>
              <a:gs pos="100000">
                <a:srgbClr val="D1C39F"/>
              </a:gs>
            </a:gsLst>
            <a:lin ang="5400000" scaled="0"/>
          </a:gradFill>
          <a:ln w="57150" cmpd="thinThick">
            <a:solidFill>
              <a:srgbClr val="FF0000"/>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ru-RU" sz="2400" b="1" i="1" u="sng" dirty="0">
                <a:solidFill>
                  <a:srgbClr val="FF0000"/>
                </a:solidFill>
                <a:effectLst>
                  <a:outerShdw blurRad="38100" dist="38100" dir="2700000" algn="tl">
                    <a:srgbClr val="000000">
                      <a:alpha val="43137"/>
                    </a:srgbClr>
                  </a:outerShdw>
                </a:effectLst>
              </a:rPr>
              <a:t>Окольничий</a:t>
            </a:r>
            <a:r>
              <a:rPr lang="ru-RU" sz="2400" b="1" dirty="0">
                <a:solidFill>
                  <a:schemeClr val="accent1">
                    <a:lumMod val="50000"/>
                  </a:schemeClr>
                </a:solidFill>
              </a:rPr>
              <a:t>-второй по значимости чин члена Боярской думы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linds(horizont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1">
                                            <p:txEl>
                                              <p:pRg st="0" end="0"/>
                                            </p:txEl>
                                          </p:spTgt>
                                        </p:tgtEl>
                                        <p:attrNameLst>
                                          <p:attrName>style.visibility</p:attrName>
                                        </p:attrNameLst>
                                      </p:cBhvr>
                                      <p:to>
                                        <p:strVal val="visible"/>
                                      </p:to>
                                    </p:set>
                                    <p:anim calcmode="lin" valueType="num">
                                      <p:cBhvr additive="base">
                                        <p:cTn id="3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diamond(in)">
                                      <p:cBhvr>
                                        <p:cTn id="43" dur="20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blinds(horizontal)">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blinds(horizontal)">
                                      <p:cBhvr>
                                        <p:cTn id="53" dur="5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blinds(horizontal)">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checkerboard(across)">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checkerboard(across)">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P spid="28" grpId="0" animBg="1"/>
      <p:bldP spid="29" grpId="0" animBg="1"/>
      <p:bldP spid="30" grpId="0" animBg="1"/>
      <p:bldP spid="35" grpId="0" animBg="1"/>
      <p:bldP spid="36" grpId="0" animBg="1"/>
      <p:bldP spid="37"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785786" y="142852"/>
            <a:ext cx="8034686" cy="461665"/>
          </a:xfrm>
          <a:prstGeom prst="rect">
            <a:avLst/>
          </a:prstGeom>
          <a:ln w="57150" cmpd="thickThin">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latin typeface="Arial" pitchFamily="34" charset="0"/>
                <a:cs typeface="Arial" pitchFamily="34" charset="0"/>
              </a:rPr>
              <a:t>Органы управления государством </a:t>
            </a:r>
          </a:p>
        </p:txBody>
      </p:sp>
      <p:sp>
        <p:nvSpPr>
          <p:cNvPr id="14" name="TextBox 13"/>
          <p:cNvSpPr txBox="1"/>
          <p:nvPr/>
        </p:nvSpPr>
        <p:spPr>
          <a:xfrm>
            <a:off x="357158" y="5500702"/>
            <a:ext cx="8533612" cy="1200329"/>
          </a:xfrm>
          <a:prstGeom prst="rect">
            <a:avLst/>
          </a:prstGeom>
          <a:ln w="57150" cmpd="thickThin">
            <a:solidFill>
              <a:schemeClr val="accent1"/>
            </a:solidFill>
          </a:ln>
          <a:effectLst>
            <a:innerShdw blurRad="63500" dist="50800" dir="189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latin typeface="Calibri" pitchFamily="34" charset="0"/>
              </a:rPr>
              <a:t>Существовало два общегосударственных учреждения, которые исполняли великокняжеские распоряжения: </a:t>
            </a:r>
            <a:r>
              <a:rPr lang="ru-RU" sz="2400" b="1" i="1" u="sng" dirty="0">
                <a:solidFill>
                  <a:srgbClr val="FF0000"/>
                </a:solidFill>
                <a:effectLst>
                  <a:outerShdw blurRad="38100" dist="38100" dir="2700000" algn="tl">
                    <a:srgbClr val="000000">
                      <a:alpha val="43137"/>
                    </a:srgbClr>
                  </a:outerShdw>
                </a:effectLst>
                <a:latin typeface="Calibri" pitchFamily="34" charset="0"/>
              </a:rPr>
              <a:t>дворец</a:t>
            </a:r>
            <a:r>
              <a:rPr lang="ru-RU" sz="2400" b="1" dirty="0">
                <a:solidFill>
                  <a:schemeClr val="accent1">
                    <a:lumMod val="50000"/>
                  </a:schemeClr>
                </a:solidFill>
                <a:latin typeface="Calibri" pitchFamily="34" charset="0"/>
              </a:rPr>
              <a:t> и </a:t>
            </a:r>
            <a:r>
              <a:rPr lang="ru-RU" sz="2400" b="1" i="1" u="sng" dirty="0">
                <a:solidFill>
                  <a:srgbClr val="FF0000"/>
                </a:solidFill>
                <a:effectLst>
                  <a:outerShdw blurRad="38100" dist="38100" dir="2700000" algn="tl">
                    <a:srgbClr val="000000">
                      <a:alpha val="43137"/>
                    </a:srgbClr>
                  </a:outerShdw>
                </a:effectLst>
                <a:latin typeface="Calibri" pitchFamily="34" charset="0"/>
              </a:rPr>
              <a:t>казна</a:t>
            </a:r>
            <a:r>
              <a:rPr lang="ru-RU" sz="2400" b="1" dirty="0">
                <a:solidFill>
                  <a:schemeClr val="accent1">
                    <a:lumMod val="50000"/>
                  </a:schemeClr>
                </a:solidFill>
                <a:latin typeface="Calibri" pitchFamily="34" charset="0"/>
              </a:rPr>
              <a:t>.</a:t>
            </a:r>
          </a:p>
        </p:txBody>
      </p:sp>
      <p:grpSp>
        <p:nvGrpSpPr>
          <p:cNvPr id="2" name="Группа 15"/>
          <p:cNvGrpSpPr>
            <a:grpSpLocks/>
          </p:cNvGrpSpPr>
          <p:nvPr/>
        </p:nvGrpSpPr>
        <p:grpSpPr bwMode="auto">
          <a:xfrm>
            <a:off x="214313" y="1714500"/>
            <a:ext cx="3571875" cy="2786063"/>
            <a:chOff x="5580112" y="980728"/>
            <a:chExt cx="2778646" cy="1953508"/>
          </a:xfrm>
        </p:grpSpPr>
        <p:pic>
          <p:nvPicPr>
            <p:cNvPr id="11279" name="Picture 4"/>
            <p:cNvPicPr>
              <a:picLocks noChangeAspect="1" noChangeArrowheads="1"/>
            </p:cNvPicPr>
            <p:nvPr/>
          </p:nvPicPr>
          <p:blipFill>
            <a:blip r:embed="rId2" cstate="print"/>
            <a:srcRect/>
            <a:stretch>
              <a:fillRect/>
            </a:stretch>
          </p:blipFill>
          <p:spPr bwMode="auto">
            <a:xfrm>
              <a:off x="5580112" y="980728"/>
              <a:ext cx="2778646" cy="1556754"/>
            </a:xfrm>
            <a:prstGeom prst="rect">
              <a:avLst/>
            </a:prstGeom>
            <a:noFill/>
            <a:ln w="38100">
              <a:solidFill>
                <a:schemeClr val="accent1"/>
              </a:solidFill>
              <a:miter lim="800000"/>
              <a:headEnd/>
              <a:tailEnd/>
            </a:ln>
          </p:spPr>
        </p:pic>
        <p:sp>
          <p:nvSpPr>
            <p:cNvPr id="40" name="TextBox 39"/>
            <p:cNvSpPr txBox="1"/>
            <p:nvPr/>
          </p:nvSpPr>
          <p:spPr>
            <a:xfrm>
              <a:off x="5867856" y="2564684"/>
              <a:ext cx="2231562" cy="369552"/>
            </a:xfrm>
            <a:prstGeom prst="rect">
              <a:avLst/>
            </a:prstGeom>
            <a:noFill/>
          </p:spPr>
          <p:txBody>
            <a:bodyPr>
              <a:spAutoFit/>
            </a:bodyPr>
            <a:lstStyle/>
            <a:p>
              <a:pPr algn="ctr">
                <a:defRPr/>
              </a:pPr>
              <a:r>
                <a:rPr lang="ru-RU" b="1" dirty="0">
                  <a:solidFill>
                    <a:schemeClr val="accent1">
                      <a:lumMod val="50000"/>
                    </a:schemeClr>
                  </a:solidFill>
                </a:rPr>
                <a:t>Казна и дворец</a:t>
              </a:r>
            </a:p>
          </p:txBody>
        </p:sp>
      </p:grpSp>
      <p:sp>
        <p:nvSpPr>
          <p:cNvPr id="41" name="Скругленный прямоугольник 40"/>
          <p:cNvSpPr/>
          <p:nvPr/>
        </p:nvSpPr>
        <p:spPr>
          <a:xfrm>
            <a:off x="3857625" y="714375"/>
            <a:ext cx="4786313" cy="571500"/>
          </a:xfrm>
          <a:prstGeom prst="roundRect">
            <a:avLst/>
          </a:prstGeom>
          <a:ln w="38100">
            <a:solidFill>
              <a:schemeClr val="accent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2400" b="1" dirty="0">
                <a:solidFill>
                  <a:schemeClr val="accent1">
                    <a:lumMod val="50000"/>
                  </a:schemeClr>
                </a:solidFill>
              </a:rPr>
              <a:t>Дворец возглавлял дворецкий</a:t>
            </a:r>
          </a:p>
        </p:txBody>
      </p:sp>
      <p:sp>
        <p:nvSpPr>
          <p:cNvPr id="42" name="Скругленный прямоугольник 41"/>
          <p:cNvSpPr/>
          <p:nvPr/>
        </p:nvSpPr>
        <p:spPr>
          <a:xfrm>
            <a:off x="4429125" y="1285875"/>
            <a:ext cx="3786188" cy="785813"/>
          </a:xfrm>
          <a:prstGeom prst="roundRect">
            <a:avLst/>
          </a:prstGeom>
          <a:ln w="38100">
            <a:solidFill>
              <a:schemeClr val="accent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2400" b="1" dirty="0">
                <a:solidFill>
                  <a:schemeClr val="accent1">
                    <a:lumMod val="50000"/>
                  </a:schemeClr>
                </a:solidFill>
              </a:rPr>
              <a:t>Ведал землями великого князя</a:t>
            </a:r>
          </a:p>
        </p:txBody>
      </p:sp>
      <p:sp>
        <p:nvSpPr>
          <p:cNvPr id="43" name="Скругленный прямоугольник 42"/>
          <p:cNvSpPr/>
          <p:nvPr/>
        </p:nvSpPr>
        <p:spPr>
          <a:xfrm>
            <a:off x="4429125" y="2071688"/>
            <a:ext cx="3786188" cy="785812"/>
          </a:xfrm>
          <a:prstGeom prst="roundRect">
            <a:avLst/>
          </a:prstGeom>
          <a:ln w="38100">
            <a:solidFill>
              <a:schemeClr val="accent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2400" b="1" dirty="0">
                <a:solidFill>
                  <a:schemeClr val="accent1">
                    <a:lumMod val="50000"/>
                  </a:schemeClr>
                </a:solidFill>
              </a:rPr>
              <a:t>Рассматривал земельные споры, вершил суд </a:t>
            </a:r>
          </a:p>
        </p:txBody>
      </p:sp>
      <p:sp>
        <p:nvSpPr>
          <p:cNvPr id="44" name="Скругленный прямоугольник 43"/>
          <p:cNvSpPr/>
          <p:nvPr/>
        </p:nvSpPr>
        <p:spPr>
          <a:xfrm>
            <a:off x="3929063" y="2857500"/>
            <a:ext cx="4786312" cy="571500"/>
          </a:xfrm>
          <a:prstGeom prst="roundRect">
            <a:avLst/>
          </a:prstGeom>
          <a:ln w="38100">
            <a:solidFill>
              <a:schemeClr val="accent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2400" b="1" dirty="0">
                <a:solidFill>
                  <a:schemeClr val="accent1">
                    <a:lumMod val="50000"/>
                  </a:schemeClr>
                </a:solidFill>
              </a:rPr>
              <a:t>Казну возглавлял казначей</a:t>
            </a:r>
          </a:p>
        </p:txBody>
      </p:sp>
      <p:sp>
        <p:nvSpPr>
          <p:cNvPr id="45" name="Скругленный прямоугольник 44"/>
          <p:cNvSpPr/>
          <p:nvPr/>
        </p:nvSpPr>
        <p:spPr>
          <a:xfrm>
            <a:off x="4429125" y="3429000"/>
            <a:ext cx="3786188" cy="1071563"/>
          </a:xfrm>
          <a:prstGeom prst="roundRect">
            <a:avLst/>
          </a:prstGeom>
          <a:ln w="38100">
            <a:solidFill>
              <a:schemeClr val="accent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2400" b="1" dirty="0">
                <a:solidFill>
                  <a:schemeClr val="accent1">
                    <a:lumMod val="50000"/>
                  </a:schemeClr>
                </a:solidFill>
              </a:rPr>
              <a:t>Контролировал взимание налогов и таможенных сборов</a:t>
            </a:r>
          </a:p>
        </p:txBody>
      </p:sp>
      <p:sp>
        <p:nvSpPr>
          <p:cNvPr id="46" name="Скругленный прямоугольник 45"/>
          <p:cNvSpPr/>
          <p:nvPr/>
        </p:nvSpPr>
        <p:spPr>
          <a:xfrm>
            <a:off x="4429125" y="4500563"/>
            <a:ext cx="3786188" cy="704850"/>
          </a:xfrm>
          <a:prstGeom prst="roundRect">
            <a:avLst/>
          </a:prstGeom>
          <a:ln w="38100">
            <a:solidFill>
              <a:schemeClr val="accent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2400" b="1" dirty="0">
                <a:solidFill>
                  <a:schemeClr val="accent1">
                    <a:lumMod val="50000"/>
                  </a:schemeClr>
                </a:solidFill>
              </a:rPr>
              <a:t>Хранила печать и архив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linds(horizont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linds(horizont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linds(horizontal)">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linds(horizontal)">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linds(horizontal)">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blinds(horizontal)">
                                      <p:cBhvr>
                                        <p:cTn id="3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85720" y="5857892"/>
            <a:ext cx="8533612" cy="830997"/>
          </a:xfrm>
          <a:prstGeom prst="rect">
            <a:avLst/>
          </a:prstGeom>
          <a:ln w="57150" cmpd="thickThin">
            <a:solidFill>
              <a:schemeClr val="accent1"/>
            </a:solidFill>
          </a:ln>
          <a:effectLst>
            <a:innerShdw blurRad="63500" dist="50800" dir="189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latin typeface="Calibri" pitchFamily="34" charset="0"/>
              </a:rPr>
              <a:t>Вся территория страны делилась на уезды. Уезды делились на более мелкие единицы: волости и станы. </a:t>
            </a:r>
          </a:p>
        </p:txBody>
      </p:sp>
      <p:sp>
        <p:nvSpPr>
          <p:cNvPr id="5" name="Rectangle 5"/>
          <p:cNvSpPr txBox="1">
            <a:spLocks noChangeArrowheads="1"/>
          </p:cNvSpPr>
          <p:nvPr/>
        </p:nvSpPr>
        <p:spPr>
          <a:xfrm>
            <a:off x="0" y="908050"/>
            <a:ext cx="4495800" cy="3457575"/>
          </a:xfrm>
          <a:prstGeom prst="rect">
            <a:avLst/>
          </a:prstGeom>
        </p:spPr>
        <p:txBody>
          <a:bodyPr/>
          <a:lstStyle/>
          <a:p>
            <a:pPr algn="ctr" eaLnBrk="0" hangingPunct="0">
              <a:spcBef>
                <a:spcPct val="20000"/>
              </a:spcBef>
              <a:buClr>
                <a:schemeClr val="accent1"/>
              </a:buClr>
              <a:buSzPct val="80000"/>
              <a:defRPr/>
            </a:pPr>
            <a:endParaRPr lang="ru-RU" sz="2000" b="1" kern="0" dirty="0">
              <a:solidFill>
                <a:schemeClr val="accent1">
                  <a:lumMod val="50000"/>
                </a:schemeClr>
              </a:solidFill>
              <a:latin typeface="+mn-lt"/>
              <a:ea typeface="+mn-lt"/>
              <a:cs typeface="+mn-lt"/>
            </a:endParaRPr>
          </a:p>
        </p:txBody>
      </p:sp>
      <p:sp>
        <p:nvSpPr>
          <p:cNvPr id="7" name="TextBox 6"/>
          <p:cNvSpPr txBox="1"/>
          <p:nvPr/>
        </p:nvSpPr>
        <p:spPr>
          <a:xfrm>
            <a:off x="1571625" y="3857625"/>
            <a:ext cx="2071688" cy="646113"/>
          </a:xfrm>
          <a:prstGeom prst="rect">
            <a:avLst/>
          </a:prstGeom>
          <a:noFill/>
        </p:spPr>
        <p:txBody>
          <a:bodyPr>
            <a:spAutoFit/>
          </a:bodyPr>
          <a:lstStyle/>
          <a:p>
            <a:pPr algn="ctr">
              <a:defRPr/>
            </a:pPr>
            <a:r>
              <a:rPr lang="ru-RU" sz="3600" b="1" dirty="0">
                <a:solidFill>
                  <a:schemeClr val="accent1">
                    <a:lumMod val="50000"/>
                  </a:schemeClr>
                </a:solidFill>
              </a:rPr>
              <a:t>Уезд</a:t>
            </a:r>
          </a:p>
        </p:txBody>
      </p:sp>
      <p:sp>
        <p:nvSpPr>
          <p:cNvPr id="8" name="TextBox 7"/>
          <p:cNvSpPr txBox="1"/>
          <p:nvPr/>
        </p:nvSpPr>
        <p:spPr>
          <a:xfrm>
            <a:off x="4714875" y="3857625"/>
            <a:ext cx="2428875" cy="646113"/>
          </a:xfrm>
          <a:prstGeom prst="rect">
            <a:avLst/>
          </a:prstGeom>
          <a:noFill/>
        </p:spPr>
        <p:txBody>
          <a:bodyPr>
            <a:spAutoFit/>
          </a:bodyPr>
          <a:lstStyle/>
          <a:p>
            <a:pPr algn="ctr">
              <a:defRPr/>
            </a:pPr>
            <a:r>
              <a:rPr lang="ru-RU" sz="3600" b="1" dirty="0">
                <a:solidFill>
                  <a:schemeClr val="accent1">
                    <a:lumMod val="50000"/>
                  </a:schemeClr>
                </a:solidFill>
              </a:rPr>
              <a:t>Волость</a:t>
            </a:r>
          </a:p>
        </p:txBody>
      </p:sp>
      <p:grpSp>
        <p:nvGrpSpPr>
          <p:cNvPr id="2" name="Группа 11"/>
          <p:cNvGrpSpPr>
            <a:grpSpLocks/>
          </p:cNvGrpSpPr>
          <p:nvPr/>
        </p:nvGrpSpPr>
        <p:grpSpPr bwMode="auto">
          <a:xfrm>
            <a:off x="357188" y="857250"/>
            <a:ext cx="2428875" cy="2890838"/>
            <a:chOff x="642910" y="785794"/>
            <a:chExt cx="2428892" cy="2890557"/>
          </a:xfrm>
        </p:grpSpPr>
        <p:sp>
          <p:nvSpPr>
            <p:cNvPr id="9" name="TextBox 8"/>
            <p:cNvSpPr txBox="1"/>
            <p:nvPr/>
          </p:nvSpPr>
          <p:spPr>
            <a:xfrm>
              <a:off x="642910" y="3214433"/>
              <a:ext cx="2428892" cy="461918"/>
            </a:xfrm>
            <a:prstGeom prst="rect">
              <a:avLst/>
            </a:prstGeom>
            <a:noFill/>
          </p:spPr>
          <p:txBody>
            <a:bodyPr>
              <a:spAutoFit/>
            </a:bodyPr>
            <a:lstStyle/>
            <a:p>
              <a:pPr algn="ctr">
                <a:defRPr/>
              </a:pPr>
              <a:r>
                <a:rPr lang="ru-RU" sz="2400" b="1" dirty="0">
                  <a:solidFill>
                    <a:schemeClr val="accent1">
                      <a:lumMod val="50000"/>
                    </a:schemeClr>
                  </a:solidFill>
                </a:rPr>
                <a:t>кормленщики</a:t>
              </a:r>
            </a:p>
          </p:txBody>
        </p:sp>
        <p:pic>
          <p:nvPicPr>
            <p:cNvPr id="12316" name="Picture 9"/>
            <p:cNvPicPr>
              <a:picLocks noChangeAspect="1" noChangeArrowheads="1"/>
            </p:cNvPicPr>
            <p:nvPr/>
          </p:nvPicPr>
          <p:blipFill>
            <a:blip r:embed="rId2" cstate="print"/>
            <a:srcRect r="46262" b="3571"/>
            <a:stretch>
              <a:fillRect/>
            </a:stretch>
          </p:blipFill>
          <p:spPr bwMode="auto">
            <a:xfrm flipH="1">
              <a:off x="1357289" y="785794"/>
              <a:ext cx="1071570" cy="2515860"/>
            </a:xfrm>
            <a:prstGeom prst="rect">
              <a:avLst/>
            </a:prstGeom>
            <a:noFill/>
            <a:ln w="38100">
              <a:solidFill>
                <a:schemeClr val="accent1"/>
              </a:solidFill>
              <a:miter lim="800000"/>
              <a:headEnd/>
              <a:tailEnd/>
            </a:ln>
          </p:spPr>
        </p:pic>
      </p:grpSp>
      <p:grpSp>
        <p:nvGrpSpPr>
          <p:cNvPr id="3" name="Группа 12"/>
          <p:cNvGrpSpPr>
            <a:grpSpLocks/>
          </p:cNvGrpSpPr>
          <p:nvPr/>
        </p:nvGrpSpPr>
        <p:grpSpPr bwMode="auto">
          <a:xfrm>
            <a:off x="6429375" y="857250"/>
            <a:ext cx="2428875" cy="2890838"/>
            <a:chOff x="5214942" y="785794"/>
            <a:chExt cx="2428892" cy="2890557"/>
          </a:xfrm>
        </p:grpSpPr>
        <p:sp>
          <p:nvSpPr>
            <p:cNvPr id="10" name="TextBox 9"/>
            <p:cNvSpPr txBox="1"/>
            <p:nvPr/>
          </p:nvSpPr>
          <p:spPr>
            <a:xfrm>
              <a:off x="5214942" y="3214433"/>
              <a:ext cx="2428892" cy="461918"/>
            </a:xfrm>
            <a:prstGeom prst="rect">
              <a:avLst/>
            </a:prstGeom>
            <a:noFill/>
          </p:spPr>
          <p:txBody>
            <a:bodyPr>
              <a:spAutoFit/>
            </a:bodyPr>
            <a:lstStyle/>
            <a:p>
              <a:pPr algn="ctr">
                <a:defRPr/>
              </a:pPr>
              <a:r>
                <a:rPr lang="ru-RU" sz="2400" b="1" dirty="0">
                  <a:solidFill>
                    <a:schemeClr val="accent1">
                      <a:lumMod val="50000"/>
                    </a:schemeClr>
                  </a:solidFill>
                </a:rPr>
                <a:t>волостели</a:t>
              </a:r>
            </a:p>
          </p:txBody>
        </p:sp>
        <p:pic>
          <p:nvPicPr>
            <p:cNvPr id="12314" name="Picture 9"/>
            <p:cNvPicPr>
              <a:picLocks noChangeAspect="1" noChangeArrowheads="1"/>
            </p:cNvPicPr>
            <p:nvPr/>
          </p:nvPicPr>
          <p:blipFill>
            <a:blip r:embed="rId2" cstate="print"/>
            <a:srcRect l="51402" t="5357"/>
            <a:stretch>
              <a:fillRect/>
            </a:stretch>
          </p:blipFill>
          <p:spPr bwMode="auto">
            <a:xfrm>
              <a:off x="5929322" y="785794"/>
              <a:ext cx="1071570" cy="2500330"/>
            </a:xfrm>
            <a:prstGeom prst="rect">
              <a:avLst/>
            </a:prstGeom>
            <a:noFill/>
            <a:ln w="38100">
              <a:solidFill>
                <a:schemeClr val="accent1"/>
              </a:solidFill>
              <a:miter lim="800000"/>
              <a:headEnd/>
              <a:tailEnd/>
            </a:ln>
          </p:spPr>
        </p:pic>
      </p:grpSp>
      <p:sp>
        <p:nvSpPr>
          <p:cNvPr id="12298" name="Rectangle 10"/>
          <p:cNvSpPr>
            <a:spLocks noChangeArrowheads="1"/>
          </p:cNvSpPr>
          <p:nvPr/>
        </p:nvSpPr>
        <p:spPr bwMode="auto">
          <a:xfrm>
            <a:off x="152400" y="152400"/>
            <a:ext cx="184150" cy="646113"/>
          </a:xfrm>
          <a:prstGeom prst="rect">
            <a:avLst/>
          </a:prstGeom>
          <a:noFill/>
          <a:ln w="9525">
            <a:noFill/>
            <a:miter lim="800000"/>
            <a:headEnd/>
            <a:tailEnd/>
          </a:ln>
        </p:spPr>
        <p:txBody>
          <a:bodyPr wrap="none" anchor="ctr">
            <a:spAutoFit/>
          </a:bodyPr>
          <a:lstStyle/>
          <a:p>
            <a:pPr eaLnBrk="0" hangingPunct="0"/>
            <a:endParaRPr lang="ru-RU"/>
          </a:p>
          <a:p>
            <a:pPr eaLnBrk="0" hangingPunct="0"/>
            <a:endParaRPr lang="ru-RU"/>
          </a:p>
        </p:txBody>
      </p:sp>
      <p:sp>
        <p:nvSpPr>
          <p:cNvPr id="20" name="TextBox 19"/>
          <p:cNvSpPr txBox="1"/>
          <p:nvPr/>
        </p:nvSpPr>
        <p:spPr>
          <a:xfrm>
            <a:off x="642910" y="142852"/>
            <a:ext cx="8034686" cy="461665"/>
          </a:xfrm>
          <a:prstGeom prst="rect">
            <a:avLst/>
          </a:prstGeom>
          <a:ln w="57150" cmpd="thickThin">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latin typeface="Arial" pitchFamily="34" charset="0"/>
                <a:cs typeface="Arial" pitchFamily="34" charset="0"/>
              </a:rPr>
              <a:t>Органы управления государством </a:t>
            </a:r>
          </a:p>
        </p:txBody>
      </p:sp>
      <p:sp>
        <p:nvSpPr>
          <p:cNvPr id="21" name="Скругленный прямоугольник 20"/>
          <p:cNvSpPr/>
          <p:nvPr/>
        </p:nvSpPr>
        <p:spPr>
          <a:xfrm>
            <a:off x="2714625" y="1071563"/>
            <a:ext cx="3786188" cy="500062"/>
          </a:xfrm>
          <a:prstGeom prst="roundRect">
            <a:avLst/>
          </a:prstGeom>
          <a:ln w="38100">
            <a:solidFill>
              <a:schemeClr val="accent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2400" b="1" dirty="0">
                <a:solidFill>
                  <a:schemeClr val="accent1">
                    <a:lumMod val="50000"/>
                  </a:schemeClr>
                </a:solidFill>
              </a:rPr>
              <a:t>Собирали налоги</a:t>
            </a:r>
          </a:p>
        </p:txBody>
      </p:sp>
      <p:sp>
        <p:nvSpPr>
          <p:cNvPr id="22" name="Скругленный прямоугольник 21"/>
          <p:cNvSpPr/>
          <p:nvPr/>
        </p:nvSpPr>
        <p:spPr>
          <a:xfrm>
            <a:off x="2714625" y="1714500"/>
            <a:ext cx="3786188" cy="785813"/>
          </a:xfrm>
          <a:prstGeom prst="roundRect">
            <a:avLst/>
          </a:prstGeom>
          <a:ln w="38100">
            <a:solidFill>
              <a:schemeClr val="accent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2400" b="1" dirty="0">
                <a:solidFill>
                  <a:schemeClr val="accent1">
                    <a:lumMod val="50000"/>
                  </a:schemeClr>
                </a:solidFill>
              </a:rPr>
              <a:t>Следили за исполнением княжеских указов</a:t>
            </a:r>
          </a:p>
        </p:txBody>
      </p:sp>
      <p:sp>
        <p:nvSpPr>
          <p:cNvPr id="23" name="Скругленный прямоугольник 22"/>
          <p:cNvSpPr/>
          <p:nvPr/>
        </p:nvSpPr>
        <p:spPr>
          <a:xfrm>
            <a:off x="2643188" y="2643188"/>
            <a:ext cx="3786187" cy="785812"/>
          </a:xfrm>
          <a:prstGeom prst="roundRect">
            <a:avLst/>
          </a:prstGeom>
          <a:ln w="38100">
            <a:solidFill>
              <a:schemeClr val="accent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ru-RU" sz="2400" b="1" dirty="0">
                <a:solidFill>
                  <a:schemeClr val="accent1">
                    <a:lumMod val="50000"/>
                  </a:schemeClr>
                </a:solidFill>
              </a:rPr>
              <a:t>Чинили суд и расправу</a:t>
            </a:r>
          </a:p>
        </p:txBody>
      </p:sp>
      <p:sp>
        <p:nvSpPr>
          <p:cNvPr id="24" name="TextBox 23"/>
          <p:cNvSpPr txBox="1"/>
          <p:nvPr/>
        </p:nvSpPr>
        <p:spPr>
          <a:xfrm>
            <a:off x="285720" y="5500702"/>
            <a:ext cx="8533612" cy="1200329"/>
          </a:xfrm>
          <a:prstGeom prst="rect">
            <a:avLst/>
          </a:prstGeom>
          <a:ln w="57150" cmpd="thickThin">
            <a:solidFill>
              <a:schemeClr val="accent1"/>
            </a:solidFill>
          </a:ln>
          <a:effectLst>
            <a:innerShdw blurRad="63500" dist="50800" dir="189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latin typeface="Calibri" pitchFamily="34" charset="0"/>
              </a:rPr>
              <a:t>Наместники и волостели не получали за свою работу жалованье. Они оставляли себе судебные пошлины и часть налогов.</a:t>
            </a:r>
          </a:p>
        </p:txBody>
      </p:sp>
      <p:sp>
        <p:nvSpPr>
          <p:cNvPr id="18" name="Скругленный прямоугольник 17"/>
          <p:cNvSpPr/>
          <p:nvPr/>
        </p:nvSpPr>
        <p:spPr>
          <a:xfrm>
            <a:off x="285750" y="142875"/>
            <a:ext cx="8712200" cy="668338"/>
          </a:xfrm>
          <a:prstGeom prst="roundRect">
            <a:avLst/>
          </a:prstGeom>
          <a:gradFill>
            <a:gsLst>
              <a:gs pos="0">
                <a:srgbClr val="FFEFD1"/>
              </a:gs>
              <a:gs pos="64999">
                <a:srgbClr val="F0EBD5"/>
              </a:gs>
              <a:gs pos="100000">
                <a:srgbClr val="D1C39F"/>
              </a:gs>
            </a:gsLst>
            <a:lin ang="5400000" scaled="0"/>
          </a:gradFill>
          <a:ln w="57150" cmpd="thinThick">
            <a:solidFill>
              <a:srgbClr val="FF0000"/>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ru-RU" sz="2400" b="1" i="1" u="sng" dirty="0">
                <a:solidFill>
                  <a:srgbClr val="FF0000"/>
                </a:solidFill>
                <a:effectLst>
                  <a:outerShdw blurRad="38100" dist="38100" dir="2700000" algn="tl">
                    <a:srgbClr val="000000">
                      <a:alpha val="43137"/>
                    </a:srgbClr>
                  </a:outerShdw>
                </a:effectLst>
              </a:rPr>
              <a:t>Кормление</a:t>
            </a:r>
            <a:r>
              <a:rPr lang="ru-RU" sz="2400" b="1" i="1" u="sng" dirty="0">
                <a:solidFill>
                  <a:schemeClr val="accent1">
                    <a:lumMod val="50000"/>
                  </a:schemeClr>
                </a:solidFill>
                <a:effectLst>
                  <a:outerShdw blurRad="38100" dist="38100" dir="2700000" algn="tl">
                    <a:srgbClr val="000000">
                      <a:alpha val="43137"/>
                    </a:srgbClr>
                  </a:outerShdw>
                </a:effectLst>
              </a:rPr>
              <a:t>- </a:t>
            </a:r>
            <a:r>
              <a:rPr lang="ru-RU" sz="2400" b="1" dirty="0">
                <a:solidFill>
                  <a:schemeClr val="accent1">
                    <a:lumMod val="50000"/>
                  </a:schemeClr>
                </a:solidFill>
              </a:rPr>
              <a:t>порядок содержания должностных лиц за счет местного населения.</a:t>
            </a:r>
          </a:p>
        </p:txBody>
      </p:sp>
      <p:sp>
        <p:nvSpPr>
          <p:cNvPr id="25" name="TextBox 24"/>
          <p:cNvSpPr txBox="1"/>
          <p:nvPr/>
        </p:nvSpPr>
        <p:spPr>
          <a:xfrm>
            <a:off x="285720" y="5500702"/>
            <a:ext cx="8533612" cy="1200329"/>
          </a:xfrm>
          <a:prstGeom prst="rect">
            <a:avLst/>
          </a:prstGeom>
          <a:ln w="57150" cmpd="thickThin">
            <a:solidFill>
              <a:schemeClr val="accent1"/>
            </a:solidFill>
          </a:ln>
          <a:effectLst>
            <a:innerShdw blurRad="63500" dist="50800" dir="189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latin typeface="Calibri" pitchFamily="34" charset="0"/>
              </a:rPr>
              <a:t>Люди назначались на все должности в зависимости от знатности рода и от того, какие должности занимали их предки. </a:t>
            </a:r>
          </a:p>
        </p:txBody>
      </p:sp>
      <p:sp>
        <p:nvSpPr>
          <p:cNvPr id="26" name="Скругленный прямоугольник 25"/>
          <p:cNvSpPr/>
          <p:nvPr/>
        </p:nvSpPr>
        <p:spPr>
          <a:xfrm>
            <a:off x="214313" y="142875"/>
            <a:ext cx="8712200" cy="668338"/>
          </a:xfrm>
          <a:prstGeom prst="roundRect">
            <a:avLst/>
          </a:prstGeom>
          <a:gradFill>
            <a:gsLst>
              <a:gs pos="0">
                <a:srgbClr val="FFEFD1"/>
              </a:gs>
              <a:gs pos="64999">
                <a:srgbClr val="F0EBD5"/>
              </a:gs>
              <a:gs pos="100000">
                <a:srgbClr val="D1C39F"/>
              </a:gs>
            </a:gsLst>
            <a:lin ang="5400000" scaled="0"/>
          </a:gradFill>
          <a:ln w="57150" cmpd="thinThick">
            <a:solidFill>
              <a:srgbClr val="FF0000"/>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ru-RU" sz="2400" b="1" i="1" u="sng" dirty="0">
                <a:solidFill>
                  <a:srgbClr val="FF0000"/>
                </a:solidFill>
                <a:effectLst>
                  <a:outerShdw blurRad="38100" dist="38100" dir="2700000" algn="tl">
                    <a:srgbClr val="000000">
                      <a:alpha val="43137"/>
                    </a:srgbClr>
                  </a:outerShdw>
                </a:effectLst>
              </a:rPr>
              <a:t>Местничество</a:t>
            </a:r>
            <a:r>
              <a:rPr lang="ru-RU" sz="2400" b="1" i="1" u="sng" dirty="0">
                <a:solidFill>
                  <a:schemeClr val="accent1">
                    <a:lumMod val="50000"/>
                  </a:schemeClr>
                </a:solidFill>
                <a:effectLst>
                  <a:outerShdw blurRad="38100" dist="38100" dir="2700000" algn="tl">
                    <a:srgbClr val="000000">
                      <a:alpha val="43137"/>
                    </a:srgbClr>
                  </a:outerShdw>
                </a:effectLst>
              </a:rPr>
              <a:t>- </a:t>
            </a:r>
            <a:r>
              <a:rPr lang="ru-RU" sz="2400" b="1" dirty="0">
                <a:solidFill>
                  <a:schemeClr val="accent1">
                    <a:lumMod val="50000"/>
                  </a:schemeClr>
                </a:solidFill>
              </a:rPr>
              <a:t>порядок назначения на высшие должности в зависимости от знатности рода.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8"/>
                                        </p:tgtEl>
                                        <p:attrNameLst>
                                          <p:attrName>ppt_y</p:attrName>
                                        </p:attrNameLst>
                                      </p:cBhvr>
                                      <p:tavLst>
                                        <p:tav tm="0">
                                          <p:val>
                                            <p:strVal val="#ppt_y"/>
                                          </p:val>
                                        </p:tav>
                                        <p:tav tm="100000">
                                          <p:val>
                                            <p:strVal val="#ppt_y"/>
                                          </p:val>
                                        </p:tav>
                                      </p:tavLst>
                                    </p:anim>
                                    <p:anim calcmode="lin" valueType="num">
                                      <p:cBhvr>
                                        <p:cTn id="2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heckerboard(across)">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linds(horizontal)">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linds(horizont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linds(horizontal)">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ppt_x"/>
                                          </p:val>
                                        </p:tav>
                                        <p:tav tm="100000">
                                          <p:val>
                                            <p:strVal val="#ppt_x"/>
                                          </p:val>
                                        </p:tav>
                                      </p:tavLst>
                                    </p:anim>
                                    <p:anim calcmode="lin" valueType="num">
                                      <p:cBhvr additive="base">
                                        <p:cTn id="5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checkerboard(across)">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checkerboard(across)">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1" grpId="0" animBg="1"/>
      <p:bldP spid="22" grpId="0" animBg="1"/>
      <p:bldP spid="23" grpId="0" animBg="1"/>
      <p:bldP spid="18"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85720" y="4357694"/>
            <a:ext cx="8572592" cy="1938992"/>
          </a:xfrm>
          <a:prstGeom prst="rect">
            <a:avLst/>
          </a:prstGeom>
          <a:ln w="57150" cmpd="thickThin">
            <a:solidFill>
              <a:schemeClr val="accent1"/>
            </a:solidFill>
          </a:ln>
          <a:effectLst>
            <a:innerShdw blurRad="63500" dist="50800" dir="189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latin typeface="Calibri" pitchFamily="34" charset="0"/>
              </a:rPr>
              <a:t>Создание единого государства сопровождалось увеличением численности войска. Обеспечить его боеспособность можно было одним путем- предоставить воинам на время службы земельные владения. Их стали называть </a:t>
            </a:r>
            <a:r>
              <a:rPr lang="ru-RU" sz="2400" b="1" i="1" u="sng" dirty="0">
                <a:solidFill>
                  <a:srgbClr val="FF0000"/>
                </a:solidFill>
                <a:effectLst>
                  <a:outerShdw blurRad="38100" dist="38100" dir="2700000" algn="tl">
                    <a:srgbClr val="000000">
                      <a:alpha val="43137"/>
                    </a:srgbClr>
                  </a:outerShdw>
                </a:effectLst>
                <a:latin typeface="Calibri" pitchFamily="34" charset="0"/>
              </a:rPr>
              <a:t>помещиками</a:t>
            </a:r>
            <a:r>
              <a:rPr lang="ru-RU" sz="2400" b="1" dirty="0">
                <a:solidFill>
                  <a:schemeClr val="accent1">
                    <a:lumMod val="50000"/>
                  </a:schemeClr>
                </a:solidFill>
                <a:latin typeface="Calibri" pitchFamily="34" charset="0"/>
              </a:rPr>
              <a:t>, а их владения- </a:t>
            </a:r>
            <a:r>
              <a:rPr lang="ru-RU" sz="2400" b="1" i="1" u="sng" dirty="0">
                <a:solidFill>
                  <a:srgbClr val="FF0000"/>
                </a:solidFill>
                <a:effectLst>
                  <a:outerShdw blurRad="38100" dist="38100" dir="2700000" algn="tl">
                    <a:srgbClr val="000000">
                      <a:alpha val="43137"/>
                    </a:srgbClr>
                  </a:outerShdw>
                </a:effectLst>
                <a:latin typeface="Calibri" pitchFamily="34" charset="0"/>
              </a:rPr>
              <a:t>поместьями</a:t>
            </a:r>
            <a:r>
              <a:rPr lang="ru-RU" sz="2400" b="1" dirty="0">
                <a:solidFill>
                  <a:schemeClr val="accent1">
                    <a:lumMod val="50000"/>
                  </a:schemeClr>
                </a:solidFill>
                <a:latin typeface="Calibri" pitchFamily="34" charset="0"/>
              </a:rPr>
              <a:t>. </a:t>
            </a:r>
          </a:p>
        </p:txBody>
      </p:sp>
      <p:sp>
        <p:nvSpPr>
          <p:cNvPr id="5" name="Rectangle 5"/>
          <p:cNvSpPr txBox="1">
            <a:spLocks noChangeArrowheads="1"/>
          </p:cNvSpPr>
          <p:nvPr/>
        </p:nvSpPr>
        <p:spPr>
          <a:xfrm>
            <a:off x="0" y="908050"/>
            <a:ext cx="4495800" cy="3457575"/>
          </a:xfrm>
          <a:prstGeom prst="rect">
            <a:avLst/>
          </a:prstGeom>
        </p:spPr>
        <p:txBody>
          <a:bodyPr/>
          <a:lstStyle/>
          <a:p>
            <a:pPr algn="ctr" eaLnBrk="0" hangingPunct="0">
              <a:spcBef>
                <a:spcPct val="20000"/>
              </a:spcBef>
              <a:buClr>
                <a:schemeClr val="accent1"/>
              </a:buClr>
              <a:buSzPct val="80000"/>
              <a:defRPr/>
            </a:pPr>
            <a:endParaRPr lang="ru-RU" sz="2000" b="1" kern="0" dirty="0">
              <a:solidFill>
                <a:schemeClr val="accent1">
                  <a:lumMod val="50000"/>
                </a:schemeClr>
              </a:solidFill>
              <a:latin typeface="+mn-lt"/>
              <a:ea typeface="+mn-lt"/>
              <a:cs typeface="+mn-lt"/>
            </a:endParaRPr>
          </a:p>
        </p:txBody>
      </p:sp>
      <p:sp>
        <p:nvSpPr>
          <p:cNvPr id="6" name="TextBox 5"/>
          <p:cNvSpPr txBox="1"/>
          <p:nvPr/>
        </p:nvSpPr>
        <p:spPr>
          <a:xfrm>
            <a:off x="755576" y="188640"/>
            <a:ext cx="8034686" cy="461665"/>
          </a:xfrm>
          <a:prstGeom prst="rect">
            <a:avLst/>
          </a:prstGeom>
          <a:ln w="57150" cmpd="thickThin">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latin typeface="Arial" pitchFamily="34" charset="0"/>
                <a:cs typeface="Arial" pitchFamily="34" charset="0"/>
              </a:rPr>
              <a:t>Преобразования в войске. </a:t>
            </a:r>
          </a:p>
        </p:txBody>
      </p:sp>
      <p:pic>
        <p:nvPicPr>
          <p:cNvPr id="14345" name="Picture 2"/>
          <p:cNvPicPr>
            <a:picLocks noChangeAspect="1" noChangeArrowheads="1"/>
          </p:cNvPicPr>
          <p:nvPr/>
        </p:nvPicPr>
        <p:blipFill>
          <a:blip r:embed="rId2" cstate="print"/>
          <a:srcRect/>
          <a:stretch>
            <a:fillRect/>
          </a:stretch>
        </p:blipFill>
        <p:spPr bwMode="auto">
          <a:xfrm>
            <a:off x="539750" y="1268413"/>
            <a:ext cx="2071688" cy="3027362"/>
          </a:xfrm>
          <a:prstGeom prst="rect">
            <a:avLst/>
          </a:prstGeom>
          <a:noFill/>
          <a:ln w="38100">
            <a:solidFill>
              <a:schemeClr val="accent1"/>
            </a:solidFill>
            <a:miter lim="800000"/>
            <a:headEnd/>
            <a:tailEnd/>
          </a:ln>
        </p:spPr>
      </p:pic>
      <p:pic>
        <p:nvPicPr>
          <p:cNvPr id="14346" name="Picture 3"/>
          <p:cNvPicPr>
            <a:picLocks noChangeAspect="1" noChangeArrowheads="1"/>
          </p:cNvPicPr>
          <p:nvPr/>
        </p:nvPicPr>
        <p:blipFill>
          <a:blip r:embed="rId3" cstate="print"/>
          <a:srcRect/>
          <a:stretch>
            <a:fillRect/>
          </a:stretch>
        </p:blipFill>
        <p:spPr bwMode="auto">
          <a:xfrm>
            <a:off x="4356100" y="1268413"/>
            <a:ext cx="2327275" cy="3000375"/>
          </a:xfrm>
          <a:prstGeom prst="rect">
            <a:avLst/>
          </a:prstGeom>
          <a:noFill/>
          <a:ln w="38100">
            <a:solidFill>
              <a:schemeClr val="accent1"/>
            </a:solidFill>
            <a:miter lim="800000"/>
            <a:headEnd/>
            <a:tailEnd/>
          </a:ln>
        </p:spPr>
      </p:pic>
      <p:sp>
        <p:nvSpPr>
          <p:cNvPr id="7" name="Скругленный прямоугольник 6"/>
          <p:cNvSpPr/>
          <p:nvPr/>
        </p:nvSpPr>
        <p:spPr>
          <a:xfrm>
            <a:off x="214313" y="142875"/>
            <a:ext cx="8712200" cy="668338"/>
          </a:xfrm>
          <a:prstGeom prst="roundRect">
            <a:avLst/>
          </a:prstGeom>
          <a:gradFill>
            <a:gsLst>
              <a:gs pos="0">
                <a:srgbClr val="FFEFD1"/>
              </a:gs>
              <a:gs pos="64999">
                <a:srgbClr val="F0EBD5"/>
              </a:gs>
              <a:gs pos="100000">
                <a:srgbClr val="D1C39F"/>
              </a:gs>
            </a:gsLst>
            <a:lin ang="5400000" scaled="0"/>
          </a:gradFill>
          <a:ln w="57150" cmpd="thinThick">
            <a:solidFill>
              <a:srgbClr val="FF0000"/>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ru-RU" sz="2400" b="1" i="1" u="sng" dirty="0">
                <a:solidFill>
                  <a:srgbClr val="FF0000"/>
                </a:solidFill>
                <a:effectLst>
                  <a:outerShdw blurRad="38100" dist="38100" dir="2700000" algn="tl">
                    <a:srgbClr val="000000">
                      <a:alpha val="43137"/>
                    </a:srgbClr>
                  </a:outerShdw>
                </a:effectLst>
              </a:rPr>
              <a:t>Помещик</a:t>
            </a:r>
            <a:r>
              <a:rPr lang="ru-RU" sz="2400" b="1" i="1" u="sng" dirty="0">
                <a:solidFill>
                  <a:schemeClr val="accent1">
                    <a:lumMod val="50000"/>
                  </a:schemeClr>
                </a:solidFill>
                <a:effectLst>
                  <a:outerShdw blurRad="38100" dist="38100" dir="2700000" algn="tl">
                    <a:srgbClr val="000000">
                      <a:alpha val="43137"/>
                    </a:srgbClr>
                  </a:outerShdw>
                </a:effectLst>
              </a:rPr>
              <a:t>- </a:t>
            </a:r>
            <a:r>
              <a:rPr lang="ru-RU" sz="2400" b="1" dirty="0">
                <a:solidFill>
                  <a:schemeClr val="accent1">
                    <a:lumMod val="50000"/>
                  </a:schemeClr>
                </a:solidFill>
              </a:rPr>
              <a:t>владелец поместья.</a:t>
            </a:r>
          </a:p>
        </p:txBody>
      </p:sp>
      <p:sp>
        <p:nvSpPr>
          <p:cNvPr id="8" name="Скругленный прямоугольник 7"/>
          <p:cNvSpPr/>
          <p:nvPr/>
        </p:nvSpPr>
        <p:spPr>
          <a:xfrm>
            <a:off x="214313" y="142875"/>
            <a:ext cx="8712200" cy="1062038"/>
          </a:xfrm>
          <a:prstGeom prst="roundRect">
            <a:avLst/>
          </a:prstGeom>
          <a:gradFill>
            <a:gsLst>
              <a:gs pos="0">
                <a:srgbClr val="FFEFD1"/>
              </a:gs>
              <a:gs pos="64999">
                <a:srgbClr val="F0EBD5"/>
              </a:gs>
              <a:gs pos="100000">
                <a:srgbClr val="D1C39F"/>
              </a:gs>
            </a:gsLst>
            <a:lin ang="5400000" scaled="0"/>
          </a:gradFill>
          <a:ln w="57150" cmpd="thinThick">
            <a:solidFill>
              <a:srgbClr val="FF0000"/>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ru-RU" sz="2400" b="1" i="1" u="sng" dirty="0">
                <a:solidFill>
                  <a:srgbClr val="FF0000"/>
                </a:solidFill>
                <a:effectLst>
                  <a:outerShdw blurRad="38100" dist="38100" dir="2700000" algn="tl">
                    <a:srgbClr val="000000">
                      <a:alpha val="43137"/>
                    </a:srgbClr>
                  </a:outerShdw>
                </a:effectLst>
              </a:rPr>
              <a:t>Поместье</a:t>
            </a:r>
            <a:r>
              <a:rPr lang="ru-RU" sz="2400" b="1" i="1" u="sng" dirty="0">
                <a:solidFill>
                  <a:schemeClr val="accent1">
                    <a:lumMod val="50000"/>
                  </a:schemeClr>
                </a:solidFill>
                <a:effectLst>
                  <a:outerShdw blurRad="38100" dist="38100" dir="2700000" algn="tl">
                    <a:srgbClr val="000000">
                      <a:alpha val="43137"/>
                    </a:srgbClr>
                  </a:outerShdw>
                </a:effectLst>
              </a:rPr>
              <a:t>- </a:t>
            </a:r>
            <a:r>
              <a:rPr lang="ru-RU" sz="2400" b="1" dirty="0">
                <a:solidFill>
                  <a:schemeClr val="accent1">
                    <a:lumMod val="50000"/>
                  </a:schemeClr>
                </a:solidFill>
              </a:rPr>
              <a:t>условное земельное держание, даваемое за военную и государственную службу без права продажи, обмена, наследования.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00034" y="1142984"/>
            <a:ext cx="4000528" cy="5262979"/>
          </a:xfrm>
          <a:prstGeom prst="rect">
            <a:avLst/>
          </a:prstGeom>
          <a:ln w="57150" cmpd="thickThin">
            <a:solidFill>
              <a:schemeClr val="accent1"/>
            </a:solidFill>
          </a:ln>
          <a:effectLst>
            <a:innerShdw blurRad="63500" dist="50800" dir="189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latin typeface="Calibri" pitchFamily="34" charset="0"/>
              </a:rPr>
              <a:t>Вместо дружин была создана единая военная организация- московское войско, основу которого составляли помещики. По требованию великого князя они должны были являться на службу вооруженными, на коне да еще привести с собой определенное количество вооруженных людей из числа своих холопов или крестьян- «</a:t>
            </a:r>
            <a:r>
              <a:rPr lang="ru-RU" sz="2400" b="1" dirty="0" err="1">
                <a:solidFill>
                  <a:schemeClr val="accent1">
                    <a:lumMod val="50000"/>
                  </a:schemeClr>
                </a:solidFill>
                <a:latin typeface="Calibri" pitchFamily="34" charset="0"/>
              </a:rPr>
              <a:t>конно</a:t>
            </a:r>
            <a:r>
              <a:rPr lang="ru-RU" sz="2400" b="1" dirty="0">
                <a:solidFill>
                  <a:schemeClr val="accent1">
                    <a:lumMod val="50000"/>
                  </a:schemeClr>
                </a:solidFill>
                <a:latin typeface="Calibri" pitchFamily="34" charset="0"/>
              </a:rPr>
              <a:t>, людно и </a:t>
            </a:r>
            <a:r>
              <a:rPr lang="ru-RU" sz="2400" b="1" dirty="0" err="1">
                <a:solidFill>
                  <a:schemeClr val="accent1">
                    <a:lumMod val="50000"/>
                  </a:schemeClr>
                </a:solidFill>
                <a:latin typeface="Calibri" pitchFamily="34" charset="0"/>
              </a:rPr>
              <a:t>оружно</a:t>
            </a:r>
            <a:r>
              <a:rPr lang="ru-RU" sz="2400" b="1" dirty="0">
                <a:solidFill>
                  <a:schemeClr val="accent1">
                    <a:lumMod val="50000"/>
                  </a:schemeClr>
                </a:solidFill>
                <a:latin typeface="Calibri" pitchFamily="34" charset="0"/>
              </a:rPr>
              <a:t>».</a:t>
            </a:r>
          </a:p>
        </p:txBody>
      </p:sp>
      <p:sp>
        <p:nvSpPr>
          <p:cNvPr id="5" name="Rectangle 5"/>
          <p:cNvSpPr txBox="1">
            <a:spLocks noChangeArrowheads="1"/>
          </p:cNvSpPr>
          <p:nvPr/>
        </p:nvSpPr>
        <p:spPr>
          <a:xfrm>
            <a:off x="0" y="908050"/>
            <a:ext cx="4495800" cy="3457575"/>
          </a:xfrm>
          <a:prstGeom prst="rect">
            <a:avLst/>
          </a:prstGeom>
        </p:spPr>
        <p:txBody>
          <a:bodyPr/>
          <a:lstStyle/>
          <a:p>
            <a:pPr algn="ctr" eaLnBrk="0" hangingPunct="0">
              <a:spcBef>
                <a:spcPct val="20000"/>
              </a:spcBef>
              <a:buClr>
                <a:schemeClr val="accent1"/>
              </a:buClr>
              <a:buSzPct val="80000"/>
              <a:defRPr/>
            </a:pPr>
            <a:endParaRPr lang="ru-RU" sz="2000" b="1" kern="0" dirty="0">
              <a:solidFill>
                <a:schemeClr val="accent1">
                  <a:lumMod val="50000"/>
                </a:schemeClr>
              </a:solidFill>
              <a:latin typeface="+mn-lt"/>
              <a:ea typeface="+mn-lt"/>
              <a:cs typeface="+mn-lt"/>
            </a:endParaRPr>
          </a:p>
        </p:txBody>
      </p:sp>
      <p:sp>
        <p:nvSpPr>
          <p:cNvPr id="6" name="TextBox 5"/>
          <p:cNvSpPr txBox="1"/>
          <p:nvPr/>
        </p:nvSpPr>
        <p:spPr>
          <a:xfrm>
            <a:off x="755576" y="188640"/>
            <a:ext cx="8034686" cy="461665"/>
          </a:xfrm>
          <a:prstGeom prst="rect">
            <a:avLst/>
          </a:prstGeom>
          <a:ln w="57150" cmpd="thickThin">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latin typeface="Arial" pitchFamily="34" charset="0"/>
                <a:cs typeface="Arial" pitchFamily="34" charset="0"/>
              </a:rPr>
              <a:t>Преобразования в войске. </a:t>
            </a:r>
          </a:p>
        </p:txBody>
      </p:sp>
      <p:pic>
        <p:nvPicPr>
          <p:cNvPr id="15369" name="Picture 2"/>
          <p:cNvPicPr>
            <a:picLocks noChangeAspect="1" noChangeArrowheads="1"/>
          </p:cNvPicPr>
          <p:nvPr/>
        </p:nvPicPr>
        <p:blipFill>
          <a:blip r:embed="rId2" cstate="print"/>
          <a:srcRect/>
          <a:stretch>
            <a:fillRect/>
          </a:stretch>
        </p:blipFill>
        <p:spPr bwMode="auto">
          <a:xfrm>
            <a:off x="4786313" y="1143000"/>
            <a:ext cx="3981450" cy="5357813"/>
          </a:xfrm>
          <a:prstGeom prst="rect">
            <a:avLst/>
          </a:prstGeom>
          <a:noFill/>
          <a:ln w="38100">
            <a:solidFill>
              <a:schemeClr val="accent1"/>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14282" y="857232"/>
            <a:ext cx="4000528" cy="5632311"/>
          </a:xfrm>
          <a:prstGeom prst="rect">
            <a:avLst/>
          </a:prstGeom>
          <a:ln w="57150" cmpd="thickThin">
            <a:solidFill>
              <a:schemeClr val="accent1"/>
            </a:solidFill>
          </a:ln>
          <a:effectLst>
            <a:innerShdw blurRad="63500" dist="50800" dir="189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latin typeface="Calibri" pitchFamily="34" charset="0"/>
              </a:rPr>
              <a:t>Появление поместного землевладения и его быстрый рост были связаны со стремлением московских князей увеличить слой людей, на который они могли опираться. Благосостояние помещиков, размеры их владений целиком зависели от государя. Поэтому они были заинтересованы в укреплении его власти, в существовании единого государства. </a:t>
            </a:r>
          </a:p>
        </p:txBody>
      </p:sp>
      <p:sp>
        <p:nvSpPr>
          <p:cNvPr id="6" name="TextBox 5"/>
          <p:cNvSpPr txBox="1"/>
          <p:nvPr/>
        </p:nvSpPr>
        <p:spPr>
          <a:xfrm>
            <a:off x="755576" y="188640"/>
            <a:ext cx="8034686" cy="461665"/>
          </a:xfrm>
          <a:prstGeom prst="rect">
            <a:avLst/>
          </a:prstGeom>
          <a:ln w="57150" cmpd="thickThin">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latin typeface="Arial" pitchFamily="34" charset="0"/>
                <a:cs typeface="Arial" pitchFamily="34" charset="0"/>
              </a:rPr>
              <a:t>Изменения в порядке владения землей</a:t>
            </a:r>
          </a:p>
        </p:txBody>
      </p:sp>
      <p:pic>
        <p:nvPicPr>
          <p:cNvPr id="16392" name="Picture 2"/>
          <p:cNvPicPr>
            <a:picLocks noChangeAspect="1" noChangeArrowheads="1"/>
          </p:cNvPicPr>
          <p:nvPr/>
        </p:nvPicPr>
        <p:blipFill>
          <a:blip r:embed="rId2" cstate="print"/>
          <a:srcRect/>
          <a:stretch>
            <a:fillRect/>
          </a:stretch>
        </p:blipFill>
        <p:spPr bwMode="auto">
          <a:xfrm>
            <a:off x="4429125" y="1000125"/>
            <a:ext cx="4565650" cy="4857750"/>
          </a:xfrm>
          <a:prstGeom prst="rect">
            <a:avLst/>
          </a:prstGeom>
          <a:noFill/>
          <a:ln w="38100">
            <a:solidFill>
              <a:schemeClr val="accent1"/>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572000" y="1071546"/>
            <a:ext cx="4357718" cy="5262979"/>
          </a:xfrm>
          <a:prstGeom prst="rect">
            <a:avLst/>
          </a:prstGeom>
          <a:ln w="57150" cmpd="thickThin">
            <a:solidFill>
              <a:schemeClr val="accent1"/>
            </a:solidFill>
          </a:ln>
          <a:effectLst>
            <a:innerShdw blurRad="63500" dist="50800" dir="189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latin typeface="Calibri" pitchFamily="34" charset="0"/>
              </a:rPr>
              <a:t>Значительная часть земельных владений в Московском государстве составляли боярские вотчины. Боярские роды владели своими землями не одну сотню лет. Их предки получили эти владения за службу от первых владимирских или московских князей. Вотчинники были менее зависимы от московского князя, чем помещики, и не всегда соглашались с его политикой. </a:t>
            </a:r>
          </a:p>
        </p:txBody>
      </p:sp>
      <p:sp>
        <p:nvSpPr>
          <p:cNvPr id="5" name="Rectangle 5"/>
          <p:cNvSpPr txBox="1">
            <a:spLocks noChangeArrowheads="1"/>
          </p:cNvSpPr>
          <p:nvPr/>
        </p:nvSpPr>
        <p:spPr>
          <a:xfrm>
            <a:off x="0" y="908050"/>
            <a:ext cx="4495800" cy="3457575"/>
          </a:xfrm>
          <a:prstGeom prst="rect">
            <a:avLst/>
          </a:prstGeom>
        </p:spPr>
        <p:txBody>
          <a:bodyPr/>
          <a:lstStyle/>
          <a:p>
            <a:pPr algn="ctr" eaLnBrk="0" hangingPunct="0">
              <a:spcBef>
                <a:spcPct val="20000"/>
              </a:spcBef>
              <a:buClr>
                <a:schemeClr val="accent1"/>
              </a:buClr>
              <a:buSzPct val="80000"/>
              <a:defRPr/>
            </a:pPr>
            <a:endParaRPr lang="ru-RU" sz="2000" b="1" kern="0" dirty="0">
              <a:solidFill>
                <a:schemeClr val="accent1">
                  <a:lumMod val="50000"/>
                </a:schemeClr>
              </a:solidFill>
              <a:latin typeface="+mn-lt"/>
              <a:ea typeface="+mn-lt"/>
              <a:cs typeface="+mn-lt"/>
            </a:endParaRPr>
          </a:p>
        </p:txBody>
      </p:sp>
      <p:sp>
        <p:nvSpPr>
          <p:cNvPr id="6" name="TextBox 5"/>
          <p:cNvSpPr txBox="1"/>
          <p:nvPr/>
        </p:nvSpPr>
        <p:spPr>
          <a:xfrm>
            <a:off x="755576" y="188640"/>
            <a:ext cx="8034686" cy="461665"/>
          </a:xfrm>
          <a:prstGeom prst="rect">
            <a:avLst/>
          </a:prstGeom>
          <a:ln w="57150" cmpd="thickThin">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latin typeface="Arial" pitchFamily="34" charset="0"/>
                <a:cs typeface="Arial" pitchFamily="34" charset="0"/>
              </a:rPr>
              <a:t>Изменения в порядке владения землей</a:t>
            </a:r>
          </a:p>
        </p:txBody>
      </p:sp>
      <p:pic>
        <p:nvPicPr>
          <p:cNvPr id="17417" name="Picture 2"/>
          <p:cNvPicPr>
            <a:picLocks noChangeAspect="1" noChangeArrowheads="1"/>
          </p:cNvPicPr>
          <p:nvPr/>
        </p:nvPicPr>
        <p:blipFill>
          <a:blip r:embed="rId2" cstate="print">
            <a:lum contrast="10000"/>
          </a:blip>
          <a:srcRect r="22414"/>
          <a:stretch>
            <a:fillRect/>
          </a:stretch>
        </p:blipFill>
        <p:spPr bwMode="auto">
          <a:xfrm>
            <a:off x="571500" y="1285875"/>
            <a:ext cx="3571875" cy="4392613"/>
          </a:xfrm>
          <a:prstGeom prst="rect">
            <a:avLst/>
          </a:prstGeom>
          <a:noFill/>
          <a:ln w="38100">
            <a:solidFill>
              <a:schemeClr val="accent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80" name="Picture 4" descr="265"/>
          <p:cNvPicPr>
            <a:picLocks noChangeAspect="1" noChangeArrowheads="1"/>
          </p:cNvPicPr>
          <p:nvPr/>
        </p:nvPicPr>
        <p:blipFill>
          <a:blip r:embed="rId2" cstate="print">
            <a:lum contrast="12000"/>
          </a:blip>
          <a:srcRect l="5315" t="4724" r="3603" b="4657"/>
          <a:stretch>
            <a:fillRect/>
          </a:stretch>
        </p:blipFill>
        <p:spPr bwMode="auto">
          <a:xfrm rot="-21600000">
            <a:off x="1547813" y="1052513"/>
            <a:ext cx="6192837" cy="5392737"/>
          </a:xfrm>
          <a:prstGeom prst="rect">
            <a:avLst/>
          </a:prstGeom>
          <a:noFill/>
          <a:ln w="76200">
            <a:solidFill>
              <a:srgbClr val="996600"/>
            </a:solidFill>
            <a:miter lim="800000"/>
            <a:headEnd/>
            <a:tailEnd/>
          </a:ln>
        </p:spPr>
      </p:pic>
      <p:sp>
        <p:nvSpPr>
          <p:cNvPr id="203781" name="Text Box 5"/>
          <p:cNvSpPr txBox="1">
            <a:spLocks noChangeArrowheads="1"/>
          </p:cNvSpPr>
          <p:nvPr/>
        </p:nvSpPr>
        <p:spPr bwMode="auto">
          <a:xfrm>
            <a:off x="0" y="0"/>
            <a:ext cx="9144000" cy="523220"/>
          </a:xfrm>
          <a:prstGeom prst="rect">
            <a:avLst/>
          </a:prstGeom>
          <a:solidFill>
            <a:schemeClr val="bg2"/>
          </a:solidFill>
          <a:ln w="76200">
            <a:solidFill>
              <a:srgbClr val="996600"/>
            </a:solidFill>
            <a:miter lim="800000"/>
            <a:headEnd/>
            <a:tailEnd/>
          </a:ln>
          <a:effectLst/>
        </p:spPr>
        <p:txBody>
          <a:bodyPr>
            <a:spAutoFit/>
          </a:bodyPr>
          <a:lstStyle/>
          <a:p>
            <a:pPr>
              <a:spcBef>
                <a:spcPct val="50000"/>
              </a:spcBef>
            </a:pPr>
            <a:r>
              <a:rPr lang="ru-RU" sz="2800" dirty="0"/>
              <a:t>Василий </a:t>
            </a:r>
            <a:r>
              <a:rPr lang="en-US" sz="2800" dirty="0"/>
              <a:t>II</a:t>
            </a:r>
            <a:r>
              <a:rPr lang="ru-RU" sz="2800" dirty="0"/>
              <a:t> </a:t>
            </a:r>
            <a:r>
              <a:rPr lang="ru-RU" sz="2800" b="1" dirty="0">
                <a:solidFill>
                  <a:srgbClr val="C00000"/>
                </a:solidFill>
                <a:effectLst>
                  <a:outerShdw blurRad="38100" dist="38100" dir="2700000" algn="tl">
                    <a:srgbClr val="000000">
                      <a:alpha val="43137"/>
                    </a:srgbClr>
                  </a:outerShdw>
                </a:effectLst>
              </a:rPr>
              <a:t>Тёмный</a:t>
            </a:r>
            <a:r>
              <a:rPr lang="ru-RU" sz="2800" dirty="0"/>
              <a:t> </a:t>
            </a:r>
            <a:r>
              <a:rPr lang="en-US" sz="2800" dirty="0"/>
              <a:t> </a:t>
            </a:r>
            <a:r>
              <a:rPr lang="ru-RU" sz="2800" dirty="0"/>
              <a:t>и будущий Иван</a:t>
            </a:r>
            <a:r>
              <a:rPr lang="en-US" sz="2800" dirty="0"/>
              <a:t> III</a:t>
            </a:r>
            <a:r>
              <a:rPr lang="ru-RU" sz="2800" dirty="0"/>
              <a:t> – отец и сын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57224" y="1285860"/>
            <a:ext cx="3500462" cy="4154984"/>
          </a:xfrm>
          <a:prstGeom prst="rect">
            <a:avLst/>
          </a:prstGeom>
          <a:ln w="57150" cmpd="thickThin">
            <a:solidFill>
              <a:schemeClr val="accent1"/>
            </a:solidFill>
          </a:ln>
          <a:effectLst>
            <a:innerShdw blurRad="63500" dist="50800" dir="189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latin typeface="Calibri" pitchFamily="34" charset="0"/>
              </a:rPr>
              <a:t>В </a:t>
            </a:r>
            <a:r>
              <a:rPr lang="ru-RU" sz="2400" b="1" i="1" u="sng" dirty="0">
                <a:solidFill>
                  <a:schemeClr val="accent1">
                    <a:lumMod val="50000"/>
                  </a:schemeClr>
                </a:solidFill>
                <a:effectLst>
                  <a:outerShdw blurRad="38100" dist="38100" dir="2700000" algn="tl">
                    <a:srgbClr val="000000">
                      <a:alpha val="43137"/>
                    </a:srgbClr>
                  </a:outerShdw>
                </a:effectLst>
                <a:latin typeface="Calibri" pitchFamily="34" charset="0"/>
              </a:rPr>
              <a:t>1497 г. </a:t>
            </a:r>
            <a:r>
              <a:rPr lang="ru-RU" sz="2400" b="1" dirty="0">
                <a:solidFill>
                  <a:schemeClr val="accent1">
                    <a:lumMod val="50000"/>
                  </a:schemeClr>
                </a:solidFill>
                <a:latin typeface="Calibri" pitchFamily="34" charset="0"/>
              </a:rPr>
              <a:t>Иван издал </a:t>
            </a:r>
            <a:r>
              <a:rPr lang="ru-RU" sz="2400" b="1" i="1" u="sng" dirty="0">
                <a:solidFill>
                  <a:srgbClr val="FF0000"/>
                </a:solidFill>
                <a:effectLst>
                  <a:outerShdw blurRad="38100" dist="38100" dir="2700000" algn="tl">
                    <a:srgbClr val="000000">
                      <a:alpha val="43137"/>
                    </a:srgbClr>
                  </a:outerShdw>
                </a:effectLst>
                <a:latin typeface="Calibri" pitchFamily="34" charset="0"/>
              </a:rPr>
              <a:t>Судебник</a:t>
            </a:r>
            <a:r>
              <a:rPr lang="ru-RU" sz="2400" b="1" dirty="0">
                <a:solidFill>
                  <a:schemeClr val="accent1">
                    <a:lumMod val="50000"/>
                  </a:schemeClr>
                </a:solidFill>
                <a:latin typeface="Calibri" pitchFamily="34" charset="0"/>
              </a:rPr>
              <a:t>- первый свод законов единого государства. В нем были собраны все законы, существовавшие в Московском княжестве. Теперь они становились обязательными на всей территории Русского государства. </a:t>
            </a:r>
          </a:p>
        </p:txBody>
      </p:sp>
      <p:sp>
        <p:nvSpPr>
          <p:cNvPr id="13317" name="Rectangle 10"/>
          <p:cNvSpPr>
            <a:spLocks noChangeArrowheads="1"/>
          </p:cNvSpPr>
          <p:nvPr/>
        </p:nvSpPr>
        <p:spPr bwMode="auto">
          <a:xfrm>
            <a:off x="152400" y="152400"/>
            <a:ext cx="184150" cy="646113"/>
          </a:xfrm>
          <a:prstGeom prst="rect">
            <a:avLst/>
          </a:prstGeom>
          <a:noFill/>
          <a:ln w="9525">
            <a:noFill/>
            <a:miter lim="800000"/>
            <a:headEnd/>
            <a:tailEnd/>
          </a:ln>
        </p:spPr>
        <p:txBody>
          <a:bodyPr wrap="none" anchor="ctr">
            <a:spAutoFit/>
          </a:bodyPr>
          <a:lstStyle/>
          <a:p>
            <a:pPr eaLnBrk="0" hangingPunct="0"/>
            <a:endParaRPr lang="ru-RU"/>
          </a:p>
          <a:p>
            <a:pPr eaLnBrk="0" hangingPunct="0"/>
            <a:endParaRPr lang="ru-RU"/>
          </a:p>
        </p:txBody>
      </p:sp>
      <p:sp>
        <p:nvSpPr>
          <p:cNvPr id="20" name="TextBox 19"/>
          <p:cNvSpPr txBox="1"/>
          <p:nvPr/>
        </p:nvSpPr>
        <p:spPr>
          <a:xfrm>
            <a:off x="642910" y="142852"/>
            <a:ext cx="8034686" cy="461665"/>
          </a:xfrm>
          <a:prstGeom prst="rect">
            <a:avLst/>
          </a:prstGeom>
          <a:ln w="57150" cmpd="thickThin">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latin typeface="Arial" pitchFamily="34" charset="0"/>
                <a:cs typeface="Arial" pitchFamily="34" charset="0"/>
              </a:rPr>
              <a:t>Органы управления государством </a:t>
            </a:r>
          </a:p>
        </p:txBody>
      </p:sp>
      <p:pic>
        <p:nvPicPr>
          <p:cNvPr id="13321" name="Picture 3" descr="http://i040.radikal.ru/0803/f4/b858798aebb4.jpg"/>
          <p:cNvPicPr>
            <a:picLocks noChangeAspect="1" noChangeArrowheads="1"/>
          </p:cNvPicPr>
          <p:nvPr/>
        </p:nvPicPr>
        <p:blipFill>
          <a:blip r:embed="rId2" cstate="print"/>
          <a:srcRect/>
          <a:stretch>
            <a:fillRect/>
          </a:stretch>
        </p:blipFill>
        <p:spPr bwMode="auto">
          <a:xfrm>
            <a:off x="4857750" y="785813"/>
            <a:ext cx="3786188" cy="5908675"/>
          </a:xfrm>
          <a:prstGeom prst="rect">
            <a:avLst/>
          </a:prstGeom>
          <a:noFill/>
          <a:ln w="38100">
            <a:solidFill>
              <a:schemeClr val="accent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00034" y="5000636"/>
            <a:ext cx="8286808" cy="1200329"/>
          </a:xfrm>
          <a:prstGeom prst="rect">
            <a:avLst/>
          </a:prstGeom>
          <a:ln w="57150" cmpd="thickThin">
            <a:solidFill>
              <a:schemeClr val="accent1"/>
            </a:solidFill>
          </a:ln>
          <a:effectLst>
            <a:innerShdw blurRad="63500" dist="50800" dir="189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latin typeface="Calibri" pitchFamily="34" charset="0"/>
              </a:rPr>
              <a:t>Со второй половины </a:t>
            </a:r>
            <a:r>
              <a:rPr lang="en-US" sz="2400" b="1" dirty="0">
                <a:solidFill>
                  <a:schemeClr val="accent1">
                    <a:lumMod val="50000"/>
                  </a:schemeClr>
                </a:solidFill>
                <a:latin typeface="Calibri" pitchFamily="34" charset="0"/>
              </a:rPr>
              <a:t>XV</a:t>
            </a:r>
            <a:r>
              <a:rPr lang="ru-RU" sz="2400" b="1" dirty="0">
                <a:solidFill>
                  <a:schemeClr val="accent1">
                    <a:lumMod val="50000"/>
                  </a:schemeClr>
                </a:solidFill>
                <a:latin typeface="Calibri" pitchFamily="34" charset="0"/>
              </a:rPr>
              <a:t>в. На всей территории Московского государства окончательно утвердилось пашенное земледелие с </a:t>
            </a:r>
            <a:r>
              <a:rPr lang="ru-RU" sz="2400" b="1" i="1" u="sng" dirty="0">
                <a:solidFill>
                  <a:srgbClr val="FF0000"/>
                </a:solidFill>
                <a:effectLst>
                  <a:outerShdw blurRad="38100" dist="38100" dir="2700000" algn="tl">
                    <a:srgbClr val="000000">
                      <a:alpha val="43137"/>
                    </a:srgbClr>
                  </a:outerShdw>
                </a:effectLst>
                <a:latin typeface="Calibri" pitchFamily="34" charset="0"/>
              </a:rPr>
              <a:t>трехпольным севооборотом</a:t>
            </a:r>
            <a:r>
              <a:rPr lang="ru-RU" sz="2400" b="1" dirty="0">
                <a:solidFill>
                  <a:schemeClr val="accent1">
                    <a:lumMod val="50000"/>
                  </a:schemeClr>
                </a:solidFill>
                <a:latin typeface="Calibri" pitchFamily="34" charset="0"/>
              </a:rPr>
              <a:t>. </a:t>
            </a:r>
          </a:p>
        </p:txBody>
      </p:sp>
      <p:sp>
        <p:nvSpPr>
          <p:cNvPr id="5" name="Rectangle 5"/>
          <p:cNvSpPr txBox="1">
            <a:spLocks noChangeArrowheads="1"/>
          </p:cNvSpPr>
          <p:nvPr/>
        </p:nvSpPr>
        <p:spPr>
          <a:xfrm>
            <a:off x="0" y="908050"/>
            <a:ext cx="4495800" cy="3457575"/>
          </a:xfrm>
          <a:prstGeom prst="rect">
            <a:avLst/>
          </a:prstGeom>
        </p:spPr>
        <p:txBody>
          <a:bodyPr/>
          <a:lstStyle/>
          <a:p>
            <a:pPr algn="ctr" eaLnBrk="0" hangingPunct="0">
              <a:spcBef>
                <a:spcPct val="20000"/>
              </a:spcBef>
              <a:buClr>
                <a:schemeClr val="accent1"/>
              </a:buClr>
              <a:buSzPct val="80000"/>
              <a:defRPr/>
            </a:pPr>
            <a:endParaRPr lang="ru-RU" sz="2000" b="1" kern="0" dirty="0">
              <a:solidFill>
                <a:schemeClr val="accent1">
                  <a:lumMod val="50000"/>
                </a:schemeClr>
              </a:solidFill>
              <a:latin typeface="+mn-lt"/>
              <a:ea typeface="+mn-lt"/>
              <a:cs typeface="+mn-lt"/>
            </a:endParaRPr>
          </a:p>
        </p:txBody>
      </p:sp>
      <p:sp>
        <p:nvSpPr>
          <p:cNvPr id="6" name="TextBox 5"/>
          <p:cNvSpPr txBox="1"/>
          <p:nvPr/>
        </p:nvSpPr>
        <p:spPr>
          <a:xfrm>
            <a:off x="755576" y="188640"/>
            <a:ext cx="8034686" cy="461665"/>
          </a:xfrm>
          <a:prstGeom prst="rect">
            <a:avLst/>
          </a:prstGeom>
          <a:ln w="57150" cmpd="thickThin">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latin typeface="Arial" pitchFamily="34" charset="0"/>
                <a:cs typeface="Arial" pitchFamily="34" charset="0"/>
              </a:rPr>
              <a:t>Ограничение свободы крестьян</a:t>
            </a:r>
          </a:p>
        </p:txBody>
      </p:sp>
      <p:sp>
        <p:nvSpPr>
          <p:cNvPr id="7" name="Овал 6"/>
          <p:cNvSpPr/>
          <p:nvPr/>
        </p:nvSpPr>
        <p:spPr>
          <a:xfrm>
            <a:off x="2571750" y="1143000"/>
            <a:ext cx="4857750" cy="3429000"/>
          </a:xfrm>
          <a:prstGeom prst="ellipse">
            <a:avLst/>
          </a:prstGeom>
          <a:ln w="38100">
            <a:solidFill>
              <a:schemeClr val="accent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ru-RU"/>
          </a:p>
        </p:txBody>
      </p:sp>
      <p:cxnSp>
        <p:nvCxnSpPr>
          <p:cNvPr id="9" name="Прямая соединительная линия 8"/>
          <p:cNvCxnSpPr/>
          <p:nvPr/>
        </p:nvCxnSpPr>
        <p:spPr>
          <a:xfrm rot="5400000">
            <a:off x="4106862" y="2894013"/>
            <a:ext cx="321627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a:stCxn id="7" idx="2"/>
          </p:cNvCxnSpPr>
          <p:nvPr/>
        </p:nvCxnSpPr>
        <p:spPr>
          <a:xfrm rot="10800000" flipH="1" flipV="1">
            <a:off x="2571750" y="2857500"/>
            <a:ext cx="3143250" cy="71438"/>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 name="Группа 16"/>
          <p:cNvGrpSpPr>
            <a:grpSpLocks/>
          </p:cNvGrpSpPr>
          <p:nvPr/>
        </p:nvGrpSpPr>
        <p:grpSpPr bwMode="auto">
          <a:xfrm>
            <a:off x="3714750" y="1285875"/>
            <a:ext cx="1500188" cy="1319213"/>
            <a:chOff x="7358082" y="1142984"/>
            <a:chExt cx="1500198" cy="1318921"/>
          </a:xfrm>
        </p:grpSpPr>
        <p:pic>
          <p:nvPicPr>
            <p:cNvPr id="18451"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715272" y="1142984"/>
              <a:ext cx="928694" cy="928694"/>
            </a:xfrm>
            <a:prstGeom prst="rect">
              <a:avLst/>
            </a:prstGeom>
            <a:noFill/>
            <a:ln w="9525">
              <a:noFill/>
              <a:miter lim="800000"/>
              <a:headEnd/>
              <a:tailEnd/>
            </a:ln>
          </p:spPr>
        </p:pic>
        <p:sp>
          <p:nvSpPr>
            <p:cNvPr id="16" name="TextBox 15"/>
            <p:cNvSpPr txBox="1"/>
            <p:nvPr/>
          </p:nvSpPr>
          <p:spPr>
            <a:xfrm>
              <a:off x="7358082" y="2000044"/>
              <a:ext cx="1500198" cy="461861"/>
            </a:xfrm>
            <a:prstGeom prst="rect">
              <a:avLst/>
            </a:prstGeom>
            <a:noFill/>
          </p:spPr>
          <p:txBody>
            <a:bodyPr>
              <a:spAutoFit/>
            </a:bodyPr>
            <a:lstStyle/>
            <a:p>
              <a:pPr algn="ctr">
                <a:defRPr/>
              </a:pPr>
              <a:r>
                <a:rPr lang="ru-RU" sz="2400" b="1" dirty="0">
                  <a:solidFill>
                    <a:schemeClr val="accent1">
                      <a:lumMod val="50000"/>
                    </a:schemeClr>
                  </a:solidFill>
                </a:rPr>
                <a:t>яровые</a:t>
              </a:r>
            </a:p>
          </p:txBody>
        </p:sp>
      </p:grpSp>
      <p:grpSp>
        <p:nvGrpSpPr>
          <p:cNvPr id="3" name="Группа 18"/>
          <p:cNvGrpSpPr>
            <a:grpSpLocks/>
          </p:cNvGrpSpPr>
          <p:nvPr/>
        </p:nvGrpSpPr>
        <p:grpSpPr bwMode="auto">
          <a:xfrm>
            <a:off x="3786188" y="2928938"/>
            <a:ext cx="1500187" cy="1319212"/>
            <a:chOff x="7358082" y="1142984"/>
            <a:chExt cx="1500198" cy="1318921"/>
          </a:xfrm>
        </p:grpSpPr>
        <p:pic>
          <p:nvPicPr>
            <p:cNvPr id="18449"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715272" y="1142984"/>
              <a:ext cx="928694" cy="928694"/>
            </a:xfrm>
            <a:prstGeom prst="rect">
              <a:avLst/>
            </a:prstGeom>
            <a:noFill/>
            <a:ln w="9525">
              <a:noFill/>
              <a:miter lim="800000"/>
              <a:headEnd/>
              <a:tailEnd/>
            </a:ln>
          </p:spPr>
        </p:pic>
        <p:sp>
          <p:nvSpPr>
            <p:cNvPr id="21" name="TextBox 20"/>
            <p:cNvSpPr txBox="1"/>
            <p:nvPr/>
          </p:nvSpPr>
          <p:spPr>
            <a:xfrm>
              <a:off x="7358082" y="2000045"/>
              <a:ext cx="1500198" cy="461860"/>
            </a:xfrm>
            <a:prstGeom prst="rect">
              <a:avLst/>
            </a:prstGeom>
            <a:noFill/>
          </p:spPr>
          <p:txBody>
            <a:bodyPr>
              <a:spAutoFit/>
            </a:bodyPr>
            <a:lstStyle/>
            <a:p>
              <a:pPr algn="ctr">
                <a:defRPr/>
              </a:pPr>
              <a:r>
                <a:rPr lang="ru-RU" sz="2400" b="1" dirty="0">
                  <a:solidFill>
                    <a:schemeClr val="accent1">
                      <a:lumMod val="50000"/>
                    </a:schemeClr>
                  </a:solidFill>
                </a:rPr>
                <a:t>озимые</a:t>
              </a:r>
            </a:p>
          </p:txBody>
        </p:sp>
      </p:grpSp>
      <p:grpSp>
        <p:nvGrpSpPr>
          <p:cNvPr id="4" name="Группа 22"/>
          <p:cNvGrpSpPr>
            <a:grpSpLocks/>
          </p:cNvGrpSpPr>
          <p:nvPr/>
        </p:nvGrpSpPr>
        <p:grpSpPr bwMode="auto">
          <a:xfrm>
            <a:off x="5786438" y="2000250"/>
            <a:ext cx="1428750" cy="1390650"/>
            <a:chOff x="7143768" y="3071810"/>
            <a:chExt cx="1428760" cy="1390359"/>
          </a:xfrm>
        </p:grpSpPr>
        <p:sp>
          <p:nvSpPr>
            <p:cNvPr id="22" name="TextBox 21"/>
            <p:cNvSpPr txBox="1"/>
            <p:nvPr/>
          </p:nvSpPr>
          <p:spPr>
            <a:xfrm>
              <a:off x="7215205" y="4000304"/>
              <a:ext cx="1357323" cy="461865"/>
            </a:xfrm>
            <a:prstGeom prst="rect">
              <a:avLst/>
            </a:prstGeom>
            <a:noFill/>
          </p:spPr>
          <p:txBody>
            <a:bodyPr>
              <a:spAutoFit/>
            </a:bodyPr>
            <a:lstStyle/>
            <a:p>
              <a:pPr algn="ctr">
                <a:defRPr/>
              </a:pPr>
              <a:r>
                <a:rPr lang="ru-RU" sz="2400" b="1" dirty="0">
                  <a:solidFill>
                    <a:schemeClr val="accent1">
                      <a:lumMod val="50000"/>
                    </a:schemeClr>
                  </a:solidFill>
                </a:rPr>
                <a:t>пар</a:t>
              </a:r>
            </a:p>
          </p:txBody>
        </p:sp>
        <p:pic>
          <p:nvPicPr>
            <p:cNvPr id="18448"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43768" y="3071810"/>
              <a:ext cx="1214446" cy="121444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28596" y="5143512"/>
            <a:ext cx="8429684" cy="1569660"/>
          </a:xfrm>
          <a:prstGeom prst="rect">
            <a:avLst/>
          </a:prstGeom>
          <a:ln w="57150" cmpd="thickThin">
            <a:solidFill>
              <a:schemeClr val="accent1"/>
            </a:solidFill>
          </a:ln>
          <a:effectLst>
            <a:innerShdw blurRad="63500" dist="50800" dir="189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latin typeface="Calibri" pitchFamily="34" charset="0"/>
              </a:rPr>
              <a:t>В судебнике 1497 г. был установлен единый для всей страны срок перехода крестьян: неделя до Юрьева дня осеннего (26 ноября) и неделя после. При этом, уходя от помещика, крестьянин должен был заплатить пожилое. </a:t>
            </a:r>
          </a:p>
        </p:txBody>
      </p:sp>
      <p:sp>
        <p:nvSpPr>
          <p:cNvPr id="5" name="Rectangle 5"/>
          <p:cNvSpPr txBox="1">
            <a:spLocks noChangeArrowheads="1"/>
          </p:cNvSpPr>
          <p:nvPr/>
        </p:nvSpPr>
        <p:spPr>
          <a:xfrm>
            <a:off x="0" y="908050"/>
            <a:ext cx="4495800" cy="3457575"/>
          </a:xfrm>
          <a:prstGeom prst="rect">
            <a:avLst/>
          </a:prstGeom>
        </p:spPr>
        <p:txBody>
          <a:bodyPr/>
          <a:lstStyle/>
          <a:p>
            <a:pPr algn="ctr" eaLnBrk="0" hangingPunct="0">
              <a:spcBef>
                <a:spcPct val="20000"/>
              </a:spcBef>
              <a:buClr>
                <a:schemeClr val="accent1"/>
              </a:buClr>
              <a:buSzPct val="80000"/>
              <a:defRPr/>
            </a:pPr>
            <a:endParaRPr lang="ru-RU" sz="2000" b="1" kern="0" dirty="0">
              <a:solidFill>
                <a:schemeClr val="accent1">
                  <a:lumMod val="50000"/>
                </a:schemeClr>
              </a:solidFill>
              <a:latin typeface="+mn-lt"/>
              <a:ea typeface="+mn-lt"/>
              <a:cs typeface="+mn-lt"/>
            </a:endParaRPr>
          </a:p>
        </p:txBody>
      </p:sp>
      <p:sp>
        <p:nvSpPr>
          <p:cNvPr id="7" name="TextBox 6"/>
          <p:cNvSpPr txBox="1"/>
          <p:nvPr/>
        </p:nvSpPr>
        <p:spPr>
          <a:xfrm>
            <a:off x="571472" y="142852"/>
            <a:ext cx="8034686" cy="461665"/>
          </a:xfrm>
          <a:prstGeom prst="rect">
            <a:avLst/>
          </a:prstGeom>
          <a:ln w="57150" cmpd="thickThin">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latin typeface="Arial" pitchFamily="34" charset="0"/>
                <a:cs typeface="Arial" pitchFamily="34" charset="0"/>
              </a:rPr>
              <a:t>Ограничение свободы крестьян</a:t>
            </a:r>
          </a:p>
        </p:txBody>
      </p:sp>
      <p:pic>
        <p:nvPicPr>
          <p:cNvPr id="19465" name="Picture 2" descr="Рисунок1"/>
          <p:cNvPicPr>
            <a:picLocks noChangeAspect="1" noChangeArrowheads="1"/>
          </p:cNvPicPr>
          <p:nvPr/>
        </p:nvPicPr>
        <p:blipFill>
          <a:blip r:embed="rId2" cstate="print">
            <a:lum bright="6000" contrast="18000"/>
          </a:blip>
          <a:srcRect/>
          <a:stretch>
            <a:fillRect/>
          </a:stretch>
        </p:blipFill>
        <p:spPr bwMode="auto">
          <a:xfrm>
            <a:off x="714375" y="785813"/>
            <a:ext cx="7699375" cy="4286250"/>
          </a:xfrm>
          <a:prstGeom prst="rect">
            <a:avLst/>
          </a:prstGeom>
          <a:noFill/>
          <a:ln w="38100">
            <a:solidFill>
              <a:schemeClr val="accent1"/>
            </a:solidFill>
            <a:miter lim="800000"/>
            <a:headEnd/>
            <a:tailEnd/>
          </a:ln>
        </p:spPr>
      </p:pic>
      <p:sp>
        <p:nvSpPr>
          <p:cNvPr id="9" name="Скругленный прямоугольник 8"/>
          <p:cNvSpPr/>
          <p:nvPr/>
        </p:nvSpPr>
        <p:spPr>
          <a:xfrm>
            <a:off x="214313" y="0"/>
            <a:ext cx="8712200" cy="714375"/>
          </a:xfrm>
          <a:prstGeom prst="roundRect">
            <a:avLst/>
          </a:prstGeom>
          <a:gradFill>
            <a:gsLst>
              <a:gs pos="0">
                <a:srgbClr val="FFEFD1"/>
              </a:gs>
              <a:gs pos="64999">
                <a:srgbClr val="F0EBD5"/>
              </a:gs>
              <a:gs pos="100000">
                <a:srgbClr val="D1C39F"/>
              </a:gs>
            </a:gsLst>
            <a:lin ang="5400000" scaled="0"/>
          </a:gradFill>
          <a:ln w="57150" cmpd="thinThick">
            <a:solidFill>
              <a:srgbClr val="FF0000"/>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ru-RU" sz="2400" b="1" i="1" u="sng" dirty="0">
                <a:solidFill>
                  <a:srgbClr val="FF0000"/>
                </a:solidFill>
                <a:effectLst>
                  <a:outerShdw blurRad="38100" dist="38100" dir="2700000" algn="tl">
                    <a:srgbClr val="000000">
                      <a:alpha val="43137"/>
                    </a:srgbClr>
                  </a:outerShdw>
                </a:effectLst>
              </a:rPr>
              <a:t>Пожилое</a:t>
            </a:r>
            <a:r>
              <a:rPr lang="ru-RU" sz="2400" b="1" i="1" u="sng" dirty="0">
                <a:solidFill>
                  <a:schemeClr val="accent1">
                    <a:lumMod val="50000"/>
                  </a:schemeClr>
                </a:solidFill>
                <a:effectLst>
                  <a:outerShdw blurRad="38100" dist="38100" dir="2700000" algn="tl">
                    <a:srgbClr val="000000">
                      <a:alpha val="43137"/>
                    </a:srgbClr>
                  </a:outerShdw>
                </a:effectLst>
              </a:rPr>
              <a:t>- </a:t>
            </a:r>
            <a:r>
              <a:rPr lang="ru-RU" sz="2400" b="1" dirty="0">
                <a:solidFill>
                  <a:schemeClr val="accent1">
                    <a:lumMod val="50000"/>
                  </a:schemeClr>
                </a:solidFill>
              </a:rPr>
              <a:t>денежный сбор с крестьян при уходе от феодала в Юрьев день.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14282" y="714356"/>
            <a:ext cx="4500594" cy="5632311"/>
          </a:xfrm>
          <a:prstGeom prst="rect">
            <a:avLst/>
          </a:prstGeom>
          <a:ln w="57150" cmpd="thickThin">
            <a:solidFill>
              <a:schemeClr val="accent1"/>
            </a:solidFill>
          </a:ln>
          <a:effectLst>
            <a:innerShdw blurRad="63500" dist="50800" dir="189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latin typeface="Calibri" pitchFamily="34" charset="0"/>
              </a:rPr>
              <a:t>Со второй половины </a:t>
            </a:r>
            <a:r>
              <a:rPr lang="en-US" sz="2400" b="1" dirty="0">
                <a:solidFill>
                  <a:schemeClr val="accent1">
                    <a:lumMod val="50000"/>
                  </a:schemeClr>
                </a:solidFill>
                <a:latin typeface="Calibri" pitchFamily="34" charset="0"/>
              </a:rPr>
              <a:t>XV</a:t>
            </a:r>
            <a:r>
              <a:rPr lang="ru-RU" sz="2400" b="1" dirty="0">
                <a:solidFill>
                  <a:schemeClr val="accent1">
                    <a:lumMod val="50000"/>
                  </a:schemeClr>
                </a:solidFill>
                <a:latin typeface="Calibri" pitchFamily="34" charset="0"/>
              </a:rPr>
              <a:t> века за линией сторожевых укреплений на окраинах Русского государства стали скапливаться беглые крестьяне, которые называли себя «вольными людьми»- казаками. Важным источником существования казаков была военная добыча. В то же время казаки охотно принимали и «жалованье» деньгами, хлебом и боеприпасами от Русского государя, за охрану своих рубежей от татарских ханов. </a:t>
            </a:r>
          </a:p>
        </p:txBody>
      </p:sp>
      <p:sp>
        <p:nvSpPr>
          <p:cNvPr id="5" name="Rectangle 5"/>
          <p:cNvSpPr txBox="1">
            <a:spLocks noChangeArrowheads="1"/>
          </p:cNvSpPr>
          <p:nvPr/>
        </p:nvSpPr>
        <p:spPr>
          <a:xfrm>
            <a:off x="0" y="908050"/>
            <a:ext cx="4495800" cy="3457575"/>
          </a:xfrm>
          <a:prstGeom prst="rect">
            <a:avLst/>
          </a:prstGeom>
        </p:spPr>
        <p:txBody>
          <a:bodyPr/>
          <a:lstStyle/>
          <a:p>
            <a:pPr algn="ctr" eaLnBrk="0" hangingPunct="0">
              <a:spcBef>
                <a:spcPct val="20000"/>
              </a:spcBef>
              <a:buClr>
                <a:schemeClr val="accent1"/>
              </a:buClr>
              <a:buSzPct val="80000"/>
              <a:defRPr/>
            </a:pPr>
            <a:endParaRPr lang="ru-RU" sz="2000" b="1" kern="0" dirty="0">
              <a:solidFill>
                <a:schemeClr val="accent1">
                  <a:lumMod val="50000"/>
                </a:schemeClr>
              </a:solidFill>
              <a:latin typeface="+mn-lt"/>
              <a:ea typeface="+mn-lt"/>
              <a:cs typeface="+mn-lt"/>
            </a:endParaRPr>
          </a:p>
        </p:txBody>
      </p:sp>
      <p:sp>
        <p:nvSpPr>
          <p:cNvPr id="7" name="TextBox 6"/>
          <p:cNvSpPr txBox="1"/>
          <p:nvPr/>
        </p:nvSpPr>
        <p:spPr>
          <a:xfrm>
            <a:off x="3286116" y="142852"/>
            <a:ext cx="2286016" cy="461665"/>
          </a:xfrm>
          <a:prstGeom prst="rect">
            <a:avLst/>
          </a:prstGeom>
          <a:ln w="57150" cmpd="thickThin">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latin typeface="Arial" pitchFamily="34" charset="0"/>
                <a:cs typeface="Arial" pitchFamily="34" charset="0"/>
              </a:rPr>
              <a:t>Казаки</a:t>
            </a:r>
          </a:p>
        </p:txBody>
      </p:sp>
      <p:pic>
        <p:nvPicPr>
          <p:cNvPr id="20489" name="Picture 2"/>
          <p:cNvPicPr>
            <a:picLocks noChangeAspect="1" noChangeArrowheads="1"/>
          </p:cNvPicPr>
          <p:nvPr/>
        </p:nvPicPr>
        <p:blipFill>
          <a:blip r:embed="rId2" cstate="print"/>
          <a:srcRect/>
          <a:stretch>
            <a:fillRect/>
          </a:stretch>
        </p:blipFill>
        <p:spPr bwMode="auto">
          <a:xfrm>
            <a:off x="4857750" y="928688"/>
            <a:ext cx="3978275" cy="5286375"/>
          </a:xfrm>
          <a:prstGeom prst="rect">
            <a:avLst/>
          </a:prstGeom>
          <a:noFill/>
          <a:ln w="38100">
            <a:solidFill>
              <a:schemeClr val="accent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428992" y="214290"/>
            <a:ext cx="2000264" cy="461665"/>
          </a:xfrm>
          <a:prstGeom prst="rect">
            <a:avLst/>
          </a:prstGeom>
          <a:ln w="57150" cmpd="thickThin">
            <a:solidFill>
              <a:schemeClr val="accent1"/>
            </a:solidFill>
          </a:ln>
          <a:effectLst>
            <a:innerShdw blurRad="63500" dist="50800" dir="189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rPr>
              <a:t>Иван </a:t>
            </a:r>
            <a:r>
              <a:rPr lang="en-US" sz="2400" b="1" dirty="0">
                <a:solidFill>
                  <a:schemeClr val="accent1">
                    <a:lumMod val="50000"/>
                  </a:schemeClr>
                </a:solidFill>
              </a:rPr>
              <a:t>III</a:t>
            </a:r>
            <a:endParaRPr lang="ru-RU" sz="2400" b="1" dirty="0">
              <a:solidFill>
                <a:schemeClr val="accent1">
                  <a:lumMod val="50000"/>
                </a:schemeClr>
              </a:solidFill>
            </a:endParaRPr>
          </a:p>
        </p:txBody>
      </p:sp>
      <p:sp>
        <p:nvSpPr>
          <p:cNvPr id="7" name="TextBox 6"/>
          <p:cNvSpPr txBox="1"/>
          <p:nvPr/>
        </p:nvSpPr>
        <p:spPr>
          <a:xfrm>
            <a:off x="1357290" y="928670"/>
            <a:ext cx="6072230" cy="461665"/>
          </a:xfrm>
          <a:prstGeom prst="rect">
            <a:avLst/>
          </a:prstGeom>
          <a:ln w="57150" cmpd="thickThin">
            <a:solidFill>
              <a:schemeClr val="accent1"/>
            </a:solidFill>
          </a:ln>
          <a:effectLst>
            <a:innerShdw blurRad="63500" dist="50800" dir="189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rPr>
              <a:t>Основные направления деятельности</a:t>
            </a:r>
          </a:p>
        </p:txBody>
      </p:sp>
      <p:cxnSp>
        <p:nvCxnSpPr>
          <p:cNvPr id="9" name="Прямая со стрелкой 8"/>
          <p:cNvCxnSpPr>
            <a:stCxn id="0" idx="2"/>
          </p:cNvCxnSpPr>
          <p:nvPr/>
        </p:nvCxnSpPr>
        <p:spPr>
          <a:xfrm rot="5400000">
            <a:off x="4302919" y="800894"/>
            <a:ext cx="252413" cy="3175"/>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5720" y="1857364"/>
            <a:ext cx="2500330" cy="1569660"/>
          </a:xfrm>
          <a:prstGeom prst="rect">
            <a:avLst/>
          </a:prstGeom>
          <a:ln w="57150" cmpd="thickThin">
            <a:solidFill>
              <a:schemeClr val="accent1"/>
            </a:solidFill>
          </a:ln>
          <a:effectLst>
            <a:innerShdw blurRad="63500" dist="50800" dir="189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rPr>
              <a:t>Объединение русских земель под властью Москвы</a:t>
            </a:r>
          </a:p>
        </p:txBody>
      </p:sp>
      <p:sp>
        <p:nvSpPr>
          <p:cNvPr id="11" name="TextBox 10"/>
          <p:cNvSpPr txBox="1"/>
          <p:nvPr/>
        </p:nvSpPr>
        <p:spPr>
          <a:xfrm>
            <a:off x="3214678" y="1857364"/>
            <a:ext cx="2500330" cy="1569660"/>
          </a:xfrm>
          <a:prstGeom prst="rect">
            <a:avLst/>
          </a:prstGeom>
          <a:ln w="57150" cmpd="thickThin">
            <a:solidFill>
              <a:schemeClr val="accent1"/>
            </a:solidFill>
          </a:ln>
          <a:effectLst>
            <a:innerShdw blurRad="63500" dist="50800" dir="189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rPr>
              <a:t>Освобождение Руси от ордынской зависимости</a:t>
            </a:r>
          </a:p>
        </p:txBody>
      </p:sp>
      <p:sp>
        <p:nvSpPr>
          <p:cNvPr id="12" name="TextBox 11"/>
          <p:cNvSpPr txBox="1"/>
          <p:nvPr/>
        </p:nvSpPr>
        <p:spPr>
          <a:xfrm>
            <a:off x="6143636" y="1928802"/>
            <a:ext cx="2500330" cy="1200329"/>
          </a:xfrm>
          <a:prstGeom prst="rect">
            <a:avLst/>
          </a:prstGeom>
          <a:ln w="57150" cmpd="thickThin">
            <a:solidFill>
              <a:schemeClr val="accent1"/>
            </a:solidFill>
          </a:ln>
          <a:effectLst>
            <a:innerShdw blurRad="63500" dist="50800" dir="189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rPr>
              <a:t>Создание свода законов единого государства</a:t>
            </a:r>
          </a:p>
        </p:txBody>
      </p:sp>
      <p:cxnSp>
        <p:nvCxnSpPr>
          <p:cNvPr id="13" name="Прямая со стрелкой 12"/>
          <p:cNvCxnSpPr/>
          <p:nvPr/>
        </p:nvCxnSpPr>
        <p:spPr>
          <a:xfrm rot="5400000">
            <a:off x="1286669" y="1642269"/>
            <a:ext cx="428625" cy="1587"/>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rot="5400000">
            <a:off x="4215606" y="1642269"/>
            <a:ext cx="428625" cy="158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rot="5400000">
            <a:off x="7073106" y="1642269"/>
            <a:ext cx="428625" cy="158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85720" y="6286520"/>
            <a:ext cx="2500330" cy="461665"/>
          </a:xfrm>
          <a:prstGeom prst="rect">
            <a:avLst/>
          </a:prstGeom>
          <a:ln w="57150" cmpd="thickThin">
            <a:solidFill>
              <a:schemeClr val="accent1"/>
            </a:solidFill>
          </a:ln>
          <a:effectLst>
            <a:innerShdw blurRad="63500" dist="50800" dir="189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rPr>
              <a:t>НАСЛЕДОВАНИЕ</a:t>
            </a:r>
          </a:p>
        </p:txBody>
      </p:sp>
      <p:cxnSp>
        <p:nvCxnSpPr>
          <p:cNvPr id="19" name="Прямая со стрелкой 18"/>
          <p:cNvCxnSpPr/>
          <p:nvPr/>
        </p:nvCxnSpPr>
        <p:spPr>
          <a:xfrm rot="5400000">
            <a:off x="1286669" y="3642519"/>
            <a:ext cx="428625" cy="1587"/>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85720" y="3857628"/>
            <a:ext cx="2500330" cy="1200329"/>
          </a:xfrm>
          <a:prstGeom prst="rect">
            <a:avLst/>
          </a:prstGeom>
          <a:ln w="57150" cmpd="thickThin">
            <a:solidFill>
              <a:schemeClr val="accent1"/>
            </a:solidFill>
          </a:ln>
          <a:effectLst>
            <a:innerShdw blurRad="63500" dist="50800" dir="189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rPr>
              <a:t>ВОЕННЫЙ- Новгород</a:t>
            </a:r>
          </a:p>
          <a:p>
            <a:pPr algn="ctr">
              <a:defRPr/>
            </a:pPr>
            <a:r>
              <a:rPr lang="ru-RU" sz="2400" b="1" dirty="0">
                <a:solidFill>
                  <a:schemeClr val="accent1">
                    <a:lumMod val="50000"/>
                  </a:schemeClr>
                </a:solidFill>
              </a:rPr>
              <a:t>Тверь</a:t>
            </a:r>
          </a:p>
        </p:txBody>
      </p:sp>
      <p:sp>
        <p:nvSpPr>
          <p:cNvPr id="21" name="TextBox 20"/>
          <p:cNvSpPr txBox="1"/>
          <p:nvPr/>
        </p:nvSpPr>
        <p:spPr>
          <a:xfrm>
            <a:off x="285720" y="5072074"/>
            <a:ext cx="2500330" cy="1200329"/>
          </a:xfrm>
          <a:prstGeom prst="rect">
            <a:avLst/>
          </a:prstGeom>
          <a:ln w="57150" cmpd="thickThin">
            <a:solidFill>
              <a:schemeClr val="accent1"/>
            </a:solidFill>
          </a:ln>
          <a:effectLst>
            <a:innerShdw blurRad="63500" dist="50800" dir="189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rPr>
              <a:t>ПРИСЯГА-Ярославль</a:t>
            </a:r>
          </a:p>
          <a:p>
            <a:pPr algn="ctr">
              <a:defRPr/>
            </a:pPr>
            <a:r>
              <a:rPr lang="ru-RU" sz="2400" b="1" dirty="0">
                <a:solidFill>
                  <a:schemeClr val="accent1">
                    <a:lumMod val="50000"/>
                  </a:schemeClr>
                </a:solidFill>
              </a:rPr>
              <a:t>Ростов</a:t>
            </a:r>
          </a:p>
        </p:txBody>
      </p:sp>
      <p:cxnSp>
        <p:nvCxnSpPr>
          <p:cNvPr id="22" name="Прямая со стрелкой 21"/>
          <p:cNvCxnSpPr/>
          <p:nvPr/>
        </p:nvCxnSpPr>
        <p:spPr>
          <a:xfrm rot="5400000">
            <a:off x="4287044" y="3642519"/>
            <a:ext cx="428625" cy="1587"/>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286116" y="3857628"/>
            <a:ext cx="2500330" cy="1938992"/>
          </a:xfrm>
          <a:prstGeom prst="rect">
            <a:avLst/>
          </a:prstGeom>
          <a:ln w="57150" cmpd="thickThin">
            <a:solidFill>
              <a:schemeClr val="accent1"/>
            </a:solidFill>
          </a:ln>
          <a:effectLst>
            <a:innerShdw blurRad="63500" dist="50800" dir="189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rPr>
              <a:t>1480 Г.</a:t>
            </a:r>
          </a:p>
          <a:p>
            <a:pPr algn="ctr">
              <a:defRPr/>
            </a:pPr>
            <a:r>
              <a:rPr lang="ru-RU" sz="2400" b="1" dirty="0">
                <a:solidFill>
                  <a:schemeClr val="accent1">
                    <a:lumMod val="50000"/>
                  </a:schemeClr>
                </a:solidFill>
              </a:rPr>
              <a:t>Противостояние на реке Угре</a:t>
            </a:r>
          </a:p>
          <a:p>
            <a:pPr algn="ctr">
              <a:defRPr/>
            </a:pPr>
            <a:r>
              <a:rPr lang="ru-RU" sz="2400" b="1" dirty="0">
                <a:solidFill>
                  <a:schemeClr val="accent1">
                    <a:lumMod val="50000"/>
                  </a:schemeClr>
                </a:solidFill>
              </a:rPr>
              <a:t>Падение ордынского ига</a:t>
            </a:r>
          </a:p>
        </p:txBody>
      </p:sp>
      <p:cxnSp>
        <p:nvCxnSpPr>
          <p:cNvPr id="24" name="Прямая со стрелкой 23"/>
          <p:cNvCxnSpPr/>
          <p:nvPr/>
        </p:nvCxnSpPr>
        <p:spPr>
          <a:xfrm rot="5400000">
            <a:off x="7001669" y="3499644"/>
            <a:ext cx="714375" cy="1587"/>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215074" y="3857628"/>
            <a:ext cx="2500330" cy="461665"/>
          </a:xfrm>
          <a:prstGeom prst="rect">
            <a:avLst/>
          </a:prstGeom>
          <a:ln w="57150" cmpd="thickThin">
            <a:solidFill>
              <a:schemeClr val="accent1"/>
            </a:solidFill>
          </a:ln>
          <a:effectLst>
            <a:innerShdw blurRad="63500" dist="50800" dir="189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rPr>
              <a:t>Судебник 1497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linds(horizont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linds(horizont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linds(horizont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blinds(horizontal)">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1"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500" fill="hold"/>
                                        <p:tgtEl>
                                          <p:spTgt spid="22"/>
                                        </p:tgtEl>
                                        <p:attrNameLst>
                                          <p:attrName>ppt_x</p:attrName>
                                        </p:attrNameLst>
                                      </p:cBhvr>
                                      <p:tavLst>
                                        <p:tav tm="0">
                                          <p:val>
                                            <p:strVal val="#ppt_x"/>
                                          </p:val>
                                        </p:tav>
                                        <p:tav tm="100000">
                                          <p:val>
                                            <p:strVal val="#ppt_x"/>
                                          </p:val>
                                        </p:tav>
                                      </p:tavLst>
                                    </p:anim>
                                    <p:anim calcmode="lin" valueType="num">
                                      <p:cBhvr additive="base">
                                        <p:cTn id="73"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blinds(horizontal)">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1" fill="hold" nodeType="click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ppt_x"/>
                                          </p:val>
                                        </p:tav>
                                        <p:tav tm="100000">
                                          <p:val>
                                            <p:strVal val="#ppt_x"/>
                                          </p:val>
                                        </p:tav>
                                      </p:tavLst>
                                    </p:anim>
                                    <p:anim calcmode="lin" valueType="num">
                                      <p:cBhvr additive="base">
                                        <p:cTn id="84"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nodeType="click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blinds(horizontal)">
                                      <p:cBhvr>
                                        <p:cTn id="8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fontScale="90000"/>
          </a:bodyPr>
          <a:lstStyle/>
          <a:p>
            <a:r>
              <a:rPr lang="ru-RU" b="1" dirty="0">
                <a:solidFill>
                  <a:srgbClr val="C00000"/>
                </a:solidFill>
              </a:rPr>
              <a:t>Василий </a:t>
            </a:r>
            <a:r>
              <a:rPr lang="en-US" b="1" dirty="0" smtClean="0">
                <a:solidFill>
                  <a:srgbClr val="C00000"/>
                </a:solidFill>
              </a:rPr>
              <a:t>III</a:t>
            </a:r>
            <a:r>
              <a:rPr lang="ru-RU" b="1" dirty="0" smtClean="0">
                <a:solidFill>
                  <a:srgbClr val="C00000"/>
                </a:solidFill>
              </a:rPr>
              <a:t> Иванович (1505–1533 гг.)</a:t>
            </a:r>
            <a:endParaRPr lang="ru-RU" b="1" dirty="0">
              <a:solidFill>
                <a:srgbClr val="C00000"/>
              </a:solidFill>
            </a:endParaRPr>
          </a:p>
        </p:txBody>
      </p:sp>
      <p:sp>
        <p:nvSpPr>
          <p:cNvPr id="3" name="Содержимое 2"/>
          <p:cNvSpPr>
            <a:spLocks noGrp="1"/>
          </p:cNvSpPr>
          <p:nvPr>
            <p:ph idx="1"/>
          </p:nvPr>
        </p:nvSpPr>
        <p:spPr>
          <a:xfrm>
            <a:off x="0" y="1600200"/>
            <a:ext cx="9144000" cy="5257800"/>
          </a:xfrm>
        </p:spPr>
        <p:txBody>
          <a:bodyPr/>
          <a:lstStyle/>
          <a:p>
            <a:pPr>
              <a:buNone/>
            </a:pPr>
            <a:r>
              <a:rPr lang="ru-RU" b="1" dirty="0" smtClean="0">
                <a:solidFill>
                  <a:srgbClr val="002060"/>
                </a:solidFill>
              </a:rPr>
              <a:t>1. Завершение </a:t>
            </a:r>
            <a:r>
              <a:rPr lang="ru-RU" b="1" dirty="0">
                <a:solidFill>
                  <a:srgbClr val="002060"/>
                </a:solidFill>
              </a:rPr>
              <a:t>объединения русских </a:t>
            </a:r>
            <a:r>
              <a:rPr lang="ru-RU" b="1" dirty="0" smtClean="0">
                <a:solidFill>
                  <a:srgbClr val="002060"/>
                </a:solidFill>
              </a:rPr>
              <a:t>земель</a:t>
            </a:r>
            <a:r>
              <a:rPr lang="ru-RU" b="1" dirty="0">
                <a:solidFill>
                  <a:srgbClr val="002060"/>
                </a:solidFill>
              </a:rPr>
              <a:t>: </a:t>
            </a:r>
            <a:r>
              <a:rPr lang="ru-RU" b="1" dirty="0">
                <a:solidFill>
                  <a:srgbClr val="C00000"/>
                </a:solidFill>
              </a:rPr>
              <a:t>присоединены Псков (1510</a:t>
            </a:r>
            <a:r>
              <a:rPr lang="ru-RU" b="1" dirty="0" smtClean="0">
                <a:solidFill>
                  <a:srgbClr val="C00000"/>
                </a:solidFill>
              </a:rPr>
              <a:t>), Война с Литвой (1512–1522)         Смоленск </a:t>
            </a:r>
            <a:r>
              <a:rPr lang="ru-RU" b="1" dirty="0">
                <a:solidFill>
                  <a:srgbClr val="C00000"/>
                </a:solidFill>
              </a:rPr>
              <a:t>(1514</a:t>
            </a:r>
            <a:r>
              <a:rPr lang="ru-RU" b="1" dirty="0" smtClean="0">
                <a:solidFill>
                  <a:srgbClr val="C00000"/>
                </a:solidFill>
              </a:rPr>
              <a:t>), </a:t>
            </a:r>
            <a:r>
              <a:rPr lang="ru-RU" b="1" dirty="0">
                <a:solidFill>
                  <a:srgbClr val="C00000"/>
                </a:solidFill>
              </a:rPr>
              <a:t>Рязань (1521).</a:t>
            </a:r>
          </a:p>
          <a:p>
            <a:pPr>
              <a:buNone/>
            </a:pPr>
            <a:endParaRPr lang="ru-RU" dirty="0" smtClean="0"/>
          </a:p>
          <a:p>
            <a:pPr>
              <a:buNone/>
            </a:pPr>
            <a:r>
              <a:rPr lang="ru-RU" b="1" dirty="0" smtClean="0">
                <a:solidFill>
                  <a:srgbClr val="002060"/>
                </a:solidFill>
              </a:rPr>
              <a:t>2. Сложные </a:t>
            </a:r>
            <a:r>
              <a:rPr lang="ru-RU" b="1" dirty="0">
                <a:solidFill>
                  <a:srgbClr val="002060"/>
                </a:solidFill>
              </a:rPr>
              <a:t>отношения с Крымским </a:t>
            </a:r>
            <a:r>
              <a:rPr lang="ru-RU" b="1" dirty="0" smtClean="0">
                <a:solidFill>
                  <a:srgbClr val="002060"/>
                </a:solidFill>
              </a:rPr>
              <a:t>и Казанским</a:t>
            </a:r>
          </a:p>
          <a:p>
            <a:pPr>
              <a:buNone/>
            </a:pPr>
            <a:r>
              <a:rPr lang="ru-RU" b="1" dirty="0" smtClean="0">
                <a:solidFill>
                  <a:srgbClr val="002060"/>
                </a:solidFill>
              </a:rPr>
              <a:t>ханствами</a:t>
            </a:r>
            <a:r>
              <a:rPr lang="ru-RU" b="1" dirty="0">
                <a:solidFill>
                  <a:srgbClr val="002060"/>
                </a:solidFill>
              </a:rPr>
              <a:t>: 1521 г. — </a:t>
            </a:r>
            <a:r>
              <a:rPr lang="ru-RU" b="1" dirty="0" smtClean="0">
                <a:solidFill>
                  <a:srgbClr val="002060"/>
                </a:solidFill>
              </a:rPr>
              <a:t>набег крымских </a:t>
            </a:r>
            <a:r>
              <a:rPr lang="ru-RU" b="1" dirty="0">
                <a:solidFill>
                  <a:srgbClr val="002060"/>
                </a:solidFill>
              </a:rPr>
              <a:t>татар </a:t>
            </a:r>
            <a:r>
              <a:rPr lang="ru-RU" b="1" dirty="0" smtClean="0">
                <a:solidFill>
                  <a:srgbClr val="002060"/>
                </a:solidFill>
              </a:rPr>
              <a:t>на</a:t>
            </a:r>
          </a:p>
          <a:p>
            <a:pPr>
              <a:buNone/>
            </a:pPr>
            <a:r>
              <a:rPr lang="ru-RU" b="1" dirty="0" smtClean="0">
                <a:solidFill>
                  <a:srgbClr val="002060"/>
                </a:solidFill>
              </a:rPr>
              <a:t>Москву. </a:t>
            </a:r>
            <a:endParaRPr lang="ru-RU" b="1" dirty="0">
              <a:solidFill>
                <a:srgbClr val="002060"/>
              </a:solidFill>
            </a:endParaRPr>
          </a:p>
        </p:txBody>
      </p:sp>
      <p:sp>
        <p:nvSpPr>
          <p:cNvPr id="4" name="Стрелка вправо 3"/>
          <p:cNvSpPr/>
          <p:nvPr/>
        </p:nvSpPr>
        <p:spPr>
          <a:xfrm>
            <a:off x="2627784" y="2636912"/>
            <a:ext cx="72008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084" name="Picture 4" descr="Рисунок1"/>
          <p:cNvPicPr>
            <a:picLocks noGrp="1" noChangeAspect="1" noChangeArrowheads="1"/>
          </p:cNvPicPr>
          <p:nvPr>
            <p:ph type="body" sz="half" idx="1"/>
          </p:nvPr>
        </p:nvPicPr>
        <p:blipFill>
          <a:blip r:embed="rId2" cstate="print">
            <a:lum contrast="24000"/>
          </a:blip>
          <a:srcRect/>
          <a:stretch>
            <a:fillRect/>
          </a:stretch>
        </p:blipFill>
        <p:spPr>
          <a:xfrm>
            <a:off x="2987675" y="836613"/>
            <a:ext cx="3021013" cy="4530725"/>
          </a:xfrm>
          <a:noFill/>
          <a:ln w="76200">
            <a:solidFill>
              <a:schemeClr val="tx2"/>
            </a:solidFill>
          </a:ln>
        </p:spPr>
      </p:pic>
      <p:sp>
        <p:nvSpPr>
          <p:cNvPr id="174091" name="Rectangle 11"/>
          <p:cNvSpPr>
            <a:spLocks noChangeArrowheads="1"/>
          </p:cNvSpPr>
          <p:nvPr/>
        </p:nvSpPr>
        <p:spPr bwMode="auto">
          <a:xfrm>
            <a:off x="0" y="0"/>
            <a:ext cx="9144000" cy="630238"/>
          </a:xfrm>
          <a:prstGeom prst="rect">
            <a:avLst/>
          </a:prstGeom>
          <a:solidFill>
            <a:schemeClr val="bg2"/>
          </a:solidFill>
          <a:ln w="76200">
            <a:solidFill>
              <a:schemeClr val="tx2"/>
            </a:solidFill>
            <a:miter lim="800000"/>
            <a:headEnd/>
            <a:tailEnd/>
          </a:ln>
          <a:effectLst/>
        </p:spPr>
        <p:txBody>
          <a:bodyPr anchor="ctr"/>
          <a:lstStyle/>
          <a:p>
            <a:pPr algn="ctr"/>
            <a:r>
              <a:rPr lang="ru-RU" sz="3200" b="1" dirty="0" smtClean="0">
                <a:solidFill>
                  <a:srgbClr val="C00000"/>
                </a:solidFill>
                <a:effectLst>
                  <a:outerShdw blurRad="38100" dist="38100" dir="2700000" algn="tl">
                    <a:srgbClr val="FFFFFF"/>
                  </a:outerShdw>
                </a:effectLst>
              </a:rPr>
              <a:t>Иван </a:t>
            </a:r>
            <a:r>
              <a:rPr lang="en-US" sz="3200" b="1" dirty="0">
                <a:solidFill>
                  <a:srgbClr val="C00000"/>
                </a:solidFill>
                <a:effectLst>
                  <a:outerShdw blurRad="38100" dist="38100" dir="2700000" algn="tl">
                    <a:srgbClr val="FFFFFF"/>
                  </a:outerShdw>
                </a:effectLst>
              </a:rPr>
              <a:t>III</a:t>
            </a:r>
            <a:r>
              <a:rPr lang="ru-RU" sz="3200" b="1" dirty="0">
                <a:solidFill>
                  <a:srgbClr val="C00000"/>
                </a:solidFill>
                <a:effectLst>
                  <a:outerShdw blurRad="38100" dist="38100" dir="2700000" algn="tl">
                    <a:srgbClr val="FFFFFF"/>
                  </a:outerShdw>
                </a:effectLst>
              </a:rPr>
              <a:t> Васильевич (1462-1505 гг.)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74084"/>
                                        </p:tgtEl>
                                        <p:attrNameLst>
                                          <p:attrName>style.visibility</p:attrName>
                                        </p:attrNameLst>
                                      </p:cBhvr>
                                      <p:to>
                                        <p:strVal val="visible"/>
                                      </p:to>
                                    </p:set>
                                    <p:anim calcmode="lin" valueType="num">
                                      <p:cBhvr>
                                        <p:cTn id="7" dur="1000" fill="hold"/>
                                        <p:tgtEl>
                                          <p:spTgt spid="174084"/>
                                        </p:tgtEl>
                                        <p:attrNameLst>
                                          <p:attrName>ppt_w</p:attrName>
                                        </p:attrNameLst>
                                      </p:cBhvr>
                                      <p:tavLst>
                                        <p:tav tm="0">
                                          <p:val>
                                            <p:strVal val="#ppt_w*0.70"/>
                                          </p:val>
                                        </p:tav>
                                        <p:tav tm="100000">
                                          <p:val>
                                            <p:strVal val="#ppt_w"/>
                                          </p:val>
                                        </p:tav>
                                      </p:tavLst>
                                    </p:anim>
                                    <p:anim calcmode="lin" valueType="num">
                                      <p:cBhvr>
                                        <p:cTn id="8" dur="1000" fill="hold"/>
                                        <p:tgtEl>
                                          <p:spTgt spid="174084"/>
                                        </p:tgtEl>
                                        <p:attrNameLst>
                                          <p:attrName>ppt_h</p:attrName>
                                        </p:attrNameLst>
                                      </p:cBhvr>
                                      <p:tavLst>
                                        <p:tav tm="0">
                                          <p:val>
                                            <p:strVal val="#ppt_h"/>
                                          </p:val>
                                        </p:tav>
                                        <p:tav tm="100000">
                                          <p:val>
                                            <p:strVal val="#ppt_h"/>
                                          </p:val>
                                        </p:tav>
                                      </p:tavLst>
                                    </p:anim>
                                    <p:animEffect transition="in" filter="fade">
                                      <p:cBhvr>
                                        <p:cTn id="9" dur="1000"/>
                                        <p:tgtEl>
                                          <p:spTgt spid="17408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74091">
                                            <p:txEl>
                                              <p:charRg st="4294967295" end="4294967295"/>
                                            </p:txEl>
                                          </p:spTgt>
                                        </p:tgtEl>
                                        <p:attrNameLst>
                                          <p:attrName>style.visibility</p:attrName>
                                        </p:attrNameLst>
                                      </p:cBhvr>
                                      <p:to>
                                        <p:strVal val="visible"/>
                                      </p:to>
                                    </p:set>
                                    <p:anim calcmode="lin" valueType="num">
                                      <p:cBhvr>
                                        <p:cTn id="12" dur="500" fill="hold"/>
                                        <p:tgtEl>
                                          <p:spTgt spid="174091">
                                            <p:txEl>
                                              <p:charRg st="4294967295" end="4294967295"/>
                                            </p:txEl>
                                          </p:spTgt>
                                        </p:tgtEl>
                                        <p:attrNameLst>
                                          <p:attrName>ppt_w</p:attrName>
                                        </p:attrNameLst>
                                      </p:cBhvr>
                                      <p:tavLst>
                                        <p:tav tm="0">
                                          <p:val>
                                            <p:fltVal val="0"/>
                                          </p:val>
                                        </p:tav>
                                        <p:tav tm="100000">
                                          <p:val>
                                            <p:strVal val="#ppt_w"/>
                                          </p:val>
                                        </p:tav>
                                      </p:tavLst>
                                    </p:anim>
                                    <p:anim calcmode="lin" valueType="num">
                                      <p:cBhvr>
                                        <p:cTn id="13" dur="500" fill="hold"/>
                                        <p:tgtEl>
                                          <p:spTgt spid="174091">
                                            <p:txEl>
                                              <p:charRg st="4294967295" end="4294967295"/>
                                            </p:txEl>
                                          </p:spTgt>
                                        </p:tgtEl>
                                        <p:attrNameLst>
                                          <p:attrName>ppt_h</p:attrName>
                                        </p:attrNameLst>
                                      </p:cBhvr>
                                      <p:tavLst>
                                        <p:tav tm="0">
                                          <p:val>
                                            <p:fltVal val="0"/>
                                          </p:val>
                                        </p:tav>
                                        <p:tav tm="100000">
                                          <p:val>
                                            <p:strVal val="#ppt_h"/>
                                          </p:val>
                                        </p:tav>
                                      </p:tavLst>
                                    </p:anim>
                                    <p:animEffect transition="in" filter="fade">
                                      <p:cBhvr>
                                        <p:cTn id="14" dur="500"/>
                                        <p:tgtEl>
                                          <p:spTgt spid="174091">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88640"/>
            <a:ext cx="9144000" cy="5509200"/>
          </a:xfrm>
          <a:prstGeom prst="rect">
            <a:avLst/>
          </a:prstGeom>
        </p:spPr>
        <p:txBody>
          <a:bodyPr wrap="square">
            <a:spAutoFit/>
          </a:bodyPr>
          <a:lstStyle/>
          <a:p>
            <a:pPr>
              <a:buNone/>
            </a:pPr>
            <a:r>
              <a:rPr lang="ru-RU" sz="3200" b="1" dirty="0" smtClean="0">
                <a:solidFill>
                  <a:srgbClr val="002060"/>
                </a:solidFill>
                <a:effectLst>
                  <a:outerShdw blurRad="38100" dist="38100" dir="2700000" algn="tl">
                    <a:srgbClr val="000000">
                      <a:alpha val="43137"/>
                    </a:srgbClr>
                  </a:outerShdw>
                </a:effectLst>
              </a:rPr>
              <a:t>Объединение русских земель под властью Москвы: </a:t>
            </a:r>
            <a:r>
              <a:rPr lang="ru-RU" sz="3200" b="1" dirty="0" smtClean="0">
                <a:solidFill>
                  <a:srgbClr val="C00000"/>
                </a:solidFill>
                <a:effectLst>
                  <a:outerShdw blurRad="38100" dist="38100" dir="2700000" algn="tl">
                    <a:srgbClr val="000000">
                      <a:alpha val="43137"/>
                    </a:srgbClr>
                  </a:outerShdw>
                </a:effectLst>
              </a:rPr>
              <a:t>присоединены Ярославское (1463), Ростовское (1474) княжества, Великий Новгород (1471 г. (битва у </a:t>
            </a:r>
            <a:r>
              <a:rPr lang="ru-RU" sz="3200" b="1" dirty="0" err="1" smtClean="0">
                <a:solidFill>
                  <a:srgbClr val="C00000"/>
                </a:solidFill>
                <a:effectLst>
                  <a:outerShdw blurRad="38100" dist="38100" dir="2700000" algn="tl">
                    <a:srgbClr val="000000">
                      <a:alpha val="43137"/>
                    </a:srgbClr>
                  </a:outerShdw>
                </a:effectLst>
              </a:rPr>
              <a:t>Шелони</a:t>
            </a:r>
            <a:r>
              <a:rPr lang="ru-RU" sz="3200" b="1" dirty="0" smtClean="0">
                <a:solidFill>
                  <a:srgbClr val="C00000"/>
                </a:solidFill>
                <a:effectLst>
                  <a:outerShdw blurRad="38100" dist="38100" dir="2700000" algn="tl">
                    <a:srgbClr val="000000">
                      <a:alpha val="43137"/>
                    </a:srgbClr>
                  </a:outerShdw>
                </a:effectLst>
              </a:rPr>
              <a:t>), 1478 г. окончательно), Тверское княжество (1485), Углич (1491).</a:t>
            </a:r>
          </a:p>
          <a:p>
            <a:pPr>
              <a:buNone/>
            </a:pPr>
            <a:endParaRPr lang="ru-RU" sz="3200" b="1" dirty="0" smtClean="0">
              <a:solidFill>
                <a:srgbClr val="C00000"/>
              </a:solidFill>
              <a:effectLst>
                <a:outerShdw blurRad="38100" dist="38100" dir="2700000" algn="tl">
                  <a:srgbClr val="000000">
                    <a:alpha val="43137"/>
                  </a:srgbClr>
                </a:outerShdw>
              </a:effectLst>
            </a:endParaRPr>
          </a:p>
          <a:p>
            <a:pPr algn="ctr">
              <a:buNone/>
            </a:pPr>
            <a:endParaRPr lang="ru-RU" sz="3200" b="1" dirty="0" smtClean="0">
              <a:solidFill>
                <a:srgbClr val="C00000"/>
              </a:solidFill>
              <a:effectLst>
                <a:outerShdw blurRad="38100" dist="38100" dir="2700000" algn="tl">
                  <a:srgbClr val="000000">
                    <a:alpha val="43137"/>
                  </a:srgbClr>
                </a:outerShdw>
              </a:effectLst>
            </a:endParaRPr>
          </a:p>
          <a:p>
            <a:pPr algn="ctr">
              <a:buNone/>
            </a:pPr>
            <a:endParaRPr lang="ru-RU" sz="3200" b="1" dirty="0">
              <a:solidFill>
                <a:srgbClr val="C00000"/>
              </a:solidFill>
              <a:effectLst>
                <a:outerShdw blurRad="38100" dist="38100" dir="2700000" algn="tl">
                  <a:srgbClr val="000000">
                    <a:alpha val="43137"/>
                  </a:srgbClr>
                </a:outerShdw>
              </a:effectLst>
            </a:endParaRPr>
          </a:p>
          <a:p>
            <a:pPr algn="ctr">
              <a:buNone/>
            </a:pPr>
            <a:endParaRPr lang="ru-RU" sz="3200" b="1" dirty="0" smtClean="0">
              <a:solidFill>
                <a:srgbClr val="C00000"/>
              </a:solidFill>
              <a:effectLst>
                <a:outerShdw blurRad="38100" dist="38100" dir="2700000" algn="tl">
                  <a:srgbClr val="000000">
                    <a:alpha val="43137"/>
                  </a:srgbClr>
                </a:outerShdw>
              </a:effectLst>
            </a:endParaRPr>
          </a:p>
          <a:p>
            <a:pPr algn="ctr">
              <a:buNone/>
            </a:pPr>
            <a:r>
              <a:rPr lang="ru-RU" sz="3200" b="1" dirty="0" smtClean="0">
                <a:solidFill>
                  <a:srgbClr val="C00000"/>
                </a:solidFill>
                <a:effectLst>
                  <a:outerShdw blurRad="38100" dist="38100" dir="2700000" algn="tl">
                    <a:srgbClr val="000000">
                      <a:alpha val="43137"/>
                    </a:srgbClr>
                  </a:outerShdw>
                </a:effectLst>
              </a:rPr>
              <a:t>Сложилось территориальное ядро Русского государства.</a:t>
            </a:r>
            <a:endParaRPr lang="ru-RU" sz="3200" b="1" dirty="0">
              <a:solidFill>
                <a:srgbClr val="C00000"/>
              </a:solidFill>
              <a:effectLst>
                <a:outerShdw blurRad="38100" dist="38100" dir="2700000" algn="tl">
                  <a:srgbClr val="000000">
                    <a:alpha val="43137"/>
                  </a:srgbClr>
                </a:outerShdw>
              </a:effectLst>
            </a:endParaRPr>
          </a:p>
        </p:txBody>
      </p:sp>
      <p:sp>
        <p:nvSpPr>
          <p:cNvPr id="6" name="Стрелка вниз 5"/>
          <p:cNvSpPr/>
          <p:nvPr/>
        </p:nvSpPr>
        <p:spPr>
          <a:xfrm>
            <a:off x="4211960" y="2924944"/>
            <a:ext cx="720080"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179388" y="0"/>
            <a:ext cx="8686800" cy="685800"/>
          </a:xfrm>
          <a:solidFill>
            <a:schemeClr val="bg2"/>
          </a:solidFill>
          <a:ln w="76200">
            <a:solidFill>
              <a:srgbClr val="996600"/>
            </a:solidFill>
          </a:ln>
        </p:spPr>
        <p:txBody>
          <a:bodyPr lIns="92075" tIns="46038" rIns="92075" bIns="46038" anchor="b"/>
          <a:lstStyle/>
          <a:p>
            <a:r>
              <a:rPr lang="ru-RU" sz="3600" dirty="0">
                <a:solidFill>
                  <a:srgbClr val="C00000"/>
                </a:solidFill>
              </a:rPr>
              <a:t>3. Присоединение Новгорода</a:t>
            </a:r>
          </a:p>
        </p:txBody>
      </p:sp>
      <p:sp>
        <p:nvSpPr>
          <p:cNvPr id="149509" name="Rectangle 5"/>
          <p:cNvSpPr>
            <a:spLocks noChangeArrowheads="1"/>
          </p:cNvSpPr>
          <p:nvPr/>
        </p:nvSpPr>
        <p:spPr bwMode="auto">
          <a:xfrm>
            <a:off x="0" y="4365625"/>
            <a:ext cx="9144000" cy="647700"/>
          </a:xfrm>
          <a:prstGeom prst="rect">
            <a:avLst/>
          </a:prstGeom>
          <a:solidFill>
            <a:schemeClr val="bg1"/>
          </a:solidFill>
          <a:ln w="76200">
            <a:solidFill>
              <a:srgbClr val="996600"/>
            </a:solidFill>
            <a:miter lim="800000"/>
            <a:headEnd/>
            <a:tailEnd/>
          </a:ln>
          <a:effectLst/>
        </p:spPr>
        <p:txBody>
          <a:bodyPr lIns="92075" tIns="46038" rIns="92075" bIns="46038"/>
          <a:lstStyle/>
          <a:p>
            <a:pPr marL="342900" indent="-342900">
              <a:spcBef>
                <a:spcPct val="20000"/>
              </a:spcBef>
              <a:buClr>
                <a:schemeClr val="hlink"/>
              </a:buClr>
              <a:buSzPct val="60000"/>
              <a:buFont typeface="Wingdings" pitchFamily="2" charset="2"/>
              <a:buChar char="n"/>
            </a:pPr>
            <a:r>
              <a:rPr lang="ru-RU" sz="2800" dirty="0">
                <a:effectLst>
                  <a:outerShdw blurRad="38100" dist="38100" dir="2700000" algn="tl">
                    <a:srgbClr val="FFFFFF"/>
                  </a:outerShdw>
                </a:effectLst>
              </a:rPr>
              <a:t>Два похода на Новгород: в </a:t>
            </a:r>
            <a:r>
              <a:rPr lang="ru-RU" sz="2800" dirty="0">
                <a:solidFill>
                  <a:srgbClr val="C00000"/>
                </a:solidFill>
                <a:effectLst>
                  <a:outerShdw blurRad="38100" dist="38100" dir="2700000" algn="tl">
                    <a:srgbClr val="000000"/>
                  </a:outerShdw>
                </a:effectLst>
                <a:hlinkClick r:id="rId2" action="ppaction://hlinksldjump"/>
              </a:rPr>
              <a:t>1471</a:t>
            </a:r>
            <a:r>
              <a:rPr lang="ru-RU" sz="2800" dirty="0">
                <a:solidFill>
                  <a:srgbClr val="C00000"/>
                </a:solidFill>
                <a:effectLst>
                  <a:outerShdw blurRad="38100" dist="38100" dir="2700000" algn="tl">
                    <a:srgbClr val="FFFFFF"/>
                  </a:outerShdw>
                </a:effectLst>
                <a:hlinkClick r:id="rId2" action="ppaction://hlinksldjump"/>
              </a:rPr>
              <a:t> и </a:t>
            </a:r>
            <a:r>
              <a:rPr lang="ru-RU" sz="2800" dirty="0">
                <a:solidFill>
                  <a:srgbClr val="C00000"/>
                </a:solidFill>
                <a:effectLst>
                  <a:outerShdw blurRad="38100" dist="38100" dir="2700000" algn="tl">
                    <a:srgbClr val="000000"/>
                  </a:outerShdw>
                </a:effectLst>
                <a:hlinkClick r:id="rId2" action="ppaction://hlinksldjump"/>
              </a:rPr>
              <a:t>1478 </a:t>
            </a:r>
            <a:r>
              <a:rPr lang="ru-RU" sz="2800" dirty="0">
                <a:effectLst>
                  <a:outerShdw blurRad="38100" dist="38100" dir="2700000" algn="tl">
                    <a:srgbClr val="FFFFFF"/>
                  </a:outerShdw>
                </a:effectLst>
              </a:rPr>
              <a:t>гг.</a:t>
            </a:r>
          </a:p>
          <a:p>
            <a:pPr marL="342900" indent="-342900">
              <a:spcBef>
                <a:spcPct val="20000"/>
              </a:spcBef>
              <a:buClr>
                <a:schemeClr val="hlink"/>
              </a:buClr>
              <a:buSzPct val="60000"/>
              <a:buFont typeface="Wingdings" pitchFamily="2" charset="2"/>
              <a:buChar char="n"/>
            </a:pPr>
            <a:endParaRPr lang="ru-RU" sz="2800" dirty="0">
              <a:effectLst>
                <a:outerShdw blurRad="38100" dist="38100" dir="2700000" algn="tl">
                  <a:srgbClr val="FFFFFF"/>
                </a:outerShdw>
              </a:effectLst>
            </a:endParaRPr>
          </a:p>
        </p:txBody>
      </p:sp>
      <p:pic>
        <p:nvPicPr>
          <p:cNvPr id="149510" name="Picture 6" descr="Рисунок4"/>
          <p:cNvPicPr>
            <a:picLocks noChangeAspect="1" noChangeArrowheads="1"/>
          </p:cNvPicPr>
          <p:nvPr/>
        </p:nvPicPr>
        <p:blipFill>
          <a:blip r:embed="rId3" cstate="print">
            <a:lum contrast="18000"/>
          </a:blip>
          <a:srcRect/>
          <a:stretch>
            <a:fillRect/>
          </a:stretch>
        </p:blipFill>
        <p:spPr bwMode="auto">
          <a:xfrm>
            <a:off x="2251075" y="836613"/>
            <a:ext cx="6784975" cy="3313112"/>
          </a:xfrm>
          <a:prstGeom prst="rect">
            <a:avLst/>
          </a:prstGeom>
          <a:noFill/>
          <a:ln w="76200">
            <a:solidFill>
              <a:srgbClr val="996600"/>
            </a:solidFill>
            <a:miter lim="800000"/>
            <a:headEnd/>
            <a:tailEnd/>
          </a:ln>
        </p:spPr>
      </p:pic>
      <p:sp>
        <p:nvSpPr>
          <p:cNvPr id="149511" name="Text Box 7"/>
          <p:cNvSpPr txBox="1">
            <a:spLocks noChangeArrowheads="1"/>
          </p:cNvSpPr>
          <p:nvPr/>
        </p:nvSpPr>
        <p:spPr bwMode="auto">
          <a:xfrm>
            <a:off x="179388" y="1341438"/>
            <a:ext cx="1871662" cy="2520950"/>
          </a:xfrm>
          <a:prstGeom prst="rect">
            <a:avLst/>
          </a:prstGeom>
          <a:solidFill>
            <a:schemeClr val="bg1"/>
          </a:solidFill>
          <a:ln w="76200" cap="sq">
            <a:solidFill>
              <a:srgbClr val="996600"/>
            </a:solidFill>
            <a:miter lim="800000"/>
            <a:headEnd type="none" w="sm" len="sm"/>
            <a:tailEnd type="none" w="sm" len="sm"/>
          </a:ln>
          <a:effectLst/>
        </p:spPr>
        <p:txBody>
          <a:bodyPr/>
          <a:lstStyle/>
          <a:p>
            <a:pPr eaLnBrk="0" hangingPunct="0"/>
            <a:r>
              <a:rPr kumimoji="1" lang="ru-RU" sz="2400">
                <a:solidFill>
                  <a:srgbClr val="993300"/>
                </a:solidFill>
              </a:rPr>
              <a:t>Вечевой</a:t>
            </a:r>
          </a:p>
          <a:p>
            <a:pPr eaLnBrk="0" hangingPunct="0"/>
            <a:r>
              <a:rPr kumimoji="1" lang="ru-RU" sz="2400">
                <a:solidFill>
                  <a:srgbClr val="993300"/>
                </a:solidFill>
              </a:rPr>
              <a:t>колокол –                                      символ свободы</a:t>
            </a:r>
          </a:p>
          <a:p>
            <a:pPr eaLnBrk="0" hangingPunct="0"/>
            <a:r>
              <a:rPr kumimoji="1" lang="ru-RU" sz="2400">
                <a:solidFill>
                  <a:srgbClr val="993300"/>
                </a:solidFill>
              </a:rPr>
              <a:t>увозят из</a:t>
            </a:r>
          </a:p>
          <a:p>
            <a:pPr eaLnBrk="0" hangingPunct="0"/>
            <a:r>
              <a:rPr kumimoji="1" lang="ru-RU" sz="2400">
                <a:solidFill>
                  <a:srgbClr val="993300"/>
                </a:solidFill>
              </a:rPr>
              <a:t>Новгорода</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body" sz="half" idx="1"/>
          </p:nvPr>
        </p:nvSpPr>
        <p:spPr>
          <a:xfrm>
            <a:off x="457200" y="1600200"/>
            <a:ext cx="4038600" cy="5068888"/>
          </a:xfrm>
          <a:solidFill>
            <a:schemeClr val="bg2"/>
          </a:solidFill>
          <a:ln w="76200">
            <a:solidFill>
              <a:srgbClr val="996600"/>
            </a:solidFill>
          </a:ln>
        </p:spPr>
        <p:txBody>
          <a:bodyPr/>
          <a:lstStyle/>
          <a:p>
            <a:pPr algn="ctr">
              <a:lnSpc>
                <a:spcPct val="80000"/>
              </a:lnSpc>
              <a:buFont typeface="Wingdings" pitchFamily="2" charset="2"/>
              <a:buNone/>
            </a:pPr>
            <a:r>
              <a:rPr lang="ru-RU" b="1" dirty="0">
                <a:solidFill>
                  <a:srgbClr val="33CC33"/>
                </a:solidFill>
                <a:effectLst>
                  <a:outerShdw blurRad="38100" dist="38100" dir="2700000" algn="tl">
                    <a:srgbClr val="000000"/>
                  </a:outerShdw>
                </a:effectLst>
              </a:rPr>
              <a:t>1471 год</a:t>
            </a:r>
          </a:p>
          <a:p>
            <a:pPr>
              <a:lnSpc>
                <a:spcPct val="80000"/>
              </a:lnSpc>
            </a:pPr>
            <a:r>
              <a:rPr lang="ru-RU" sz="2500" b="1" dirty="0"/>
              <a:t>Битва на реке </a:t>
            </a:r>
            <a:r>
              <a:rPr lang="ru-RU" sz="2500" b="1" dirty="0" err="1"/>
              <a:t>Шелони</a:t>
            </a:r>
            <a:r>
              <a:rPr lang="ru-RU" sz="2500" b="1" dirty="0"/>
              <a:t>. </a:t>
            </a:r>
          </a:p>
          <a:p>
            <a:pPr>
              <a:lnSpc>
                <a:spcPct val="80000"/>
              </a:lnSpc>
            </a:pPr>
            <a:r>
              <a:rPr lang="ru-RU" sz="2500" dirty="0"/>
              <a:t>Немногочисленные, но хорошо подготовленные московские войска одержали победу.</a:t>
            </a:r>
          </a:p>
          <a:p>
            <a:pPr>
              <a:lnSpc>
                <a:spcPct val="80000"/>
              </a:lnSpc>
            </a:pPr>
            <a:r>
              <a:rPr lang="ru-RU" sz="2500" dirty="0"/>
              <a:t>Новгородцы уплатили Москве 80 пудов серебра. Четверо новгородских воевод и сын Марфы казнены, остальные пленные были отпущены домой.</a:t>
            </a:r>
          </a:p>
        </p:txBody>
      </p:sp>
      <p:sp>
        <p:nvSpPr>
          <p:cNvPr id="210947" name="Rectangle 3"/>
          <p:cNvSpPr>
            <a:spLocks noGrp="1" noChangeArrowheads="1"/>
          </p:cNvSpPr>
          <p:nvPr>
            <p:ph type="body" sz="half" idx="2"/>
          </p:nvPr>
        </p:nvSpPr>
        <p:spPr>
          <a:xfrm>
            <a:off x="4648200" y="1600200"/>
            <a:ext cx="4038600" cy="5068888"/>
          </a:xfrm>
          <a:solidFill>
            <a:schemeClr val="bg2"/>
          </a:solidFill>
          <a:ln w="76200">
            <a:solidFill>
              <a:srgbClr val="996600"/>
            </a:solidFill>
          </a:ln>
        </p:spPr>
        <p:txBody>
          <a:bodyPr/>
          <a:lstStyle/>
          <a:p>
            <a:pPr algn="ctr">
              <a:lnSpc>
                <a:spcPct val="80000"/>
              </a:lnSpc>
            </a:pPr>
            <a:r>
              <a:rPr lang="ru-RU" sz="3200" b="1" dirty="0">
                <a:solidFill>
                  <a:srgbClr val="33CC33"/>
                </a:solidFill>
                <a:effectLst>
                  <a:outerShdw blurRad="38100" dist="38100" dir="2700000" algn="tl">
                    <a:srgbClr val="000000"/>
                  </a:outerShdw>
                </a:effectLst>
              </a:rPr>
              <a:t>1478</a:t>
            </a:r>
          </a:p>
          <a:p>
            <a:pPr>
              <a:lnSpc>
                <a:spcPct val="80000"/>
              </a:lnSpc>
            </a:pPr>
            <a:r>
              <a:rPr lang="ru-RU" sz="2300" dirty="0"/>
              <a:t>Окончательно подчинил Новгород. </a:t>
            </a:r>
          </a:p>
          <a:p>
            <a:pPr>
              <a:lnSpc>
                <a:spcPct val="80000"/>
              </a:lnSpc>
            </a:pPr>
            <a:r>
              <a:rPr lang="ru-RU" sz="2300" dirty="0">
                <a:hlinkClick r:id="rId2" action="ppaction://hlinksldjump"/>
              </a:rPr>
              <a:t>Вечевой колокол </a:t>
            </a:r>
            <a:r>
              <a:rPr lang="ru-RU" sz="2300" dirty="0"/>
              <a:t>приказал отвезти в Москву. </a:t>
            </a:r>
          </a:p>
          <a:p>
            <a:pPr>
              <a:lnSpc>
                <a:spcPct val="80000"/>
              </a:lnSpc>
            </a:pPr>
            <a:r>
              <a:rPr lang="ru-RU" sz="2300" dirty="0"/>
              <a:t>Переселил много бояр в московское княжество, а из Московского княжества в Новгородское.</a:t>
            </a:r>
          </a:p>
          <a:p>
            <a:pPr>
              <a:lnSpc>
                <a:spcPct val="80000"/>
              </a:lnSpc>
            </a:pPr>
            <a:endParaRPr lang="ru-RU" sz="2300" dirty="0"/>
          </a:p>
          <a:p>
            <a:pPr>
              <a:lnSpc>
                <a:spcPct val="80000"/>
              </a:lnSpc>
            </a:pPr>
            <a:endParaRPr lang="ru-RU" sz="2300" dirty="0"/>
          </a:p>
          <a:p>
            <a:pPr>
              <a:lnSpc>
                <a:spcPct val="80000"/>
              </a:lnSpc>
            </a:pPr>
            <a:r>
              <a:rPr lang="ru-RU" sz="2300" b="1" i="1" dirty="0">
                <a:solidFill>
                  <a:srgbClr val="660033"/>
                </a:solidFill>
                <a:effectLst/>
              </a:rPr>
              <a:t>Попробуйте объяснить зачем Иван </a:t>
            </a:r>
            <a:r>
              <a:rPr lang="en-US" sz="2300" b="1" i="1" dirty="0">
                <a:solidFill>
                  <a:srgbClr val="660033"/>
                </a:solidFill>
                <a:effectLst/>
              </a:rPr>
              <a:t>III</a:t>
            </a:r>
            <a:r>
              <a:rPr lang="ru-RU" sz="2300" b="1" i="1" dirty="0">
                <a:solidFill>
                  <a:srgbClr val="660033"/>
                </a:solidFill>
                <a:effectLst/>
              </a:rPr>
              <a:t> предпринял такие действия?</a:t>
            </a:r>
          </a:p>
        </p:txBody>
      </p:sp>
      <p:sp>
        <p:nvSpPr>
          <p:cNvPr id="210948" name="Rectangle 4"/>
          <p:cNvSpPr>
            <a:spLocks noGrp="1" noChangeArrowheads="1"/>
          </p:cNvSpPr>
          <p:nvPr>
            <p:ph type="title"/>
          </p:nvPr>
        </p:nvSpPr>
        <p:spPr>
          <a:solidFill>
            <a:schemeClr val="bg2"/>
          </a:solidFill>
          <a:ln w="76200">
            <a:solidFill>
              <a:srgbClr val="996600"/>
            </a:solidFill>
          </a:ln>
        </p:spPr>
        <p:txBody>
          <a:bodyPr/>
          <a:lstStyle/>
          <a:p>
            <a:r>
              <a:rPr lang="ru-RU"/>
              <a:t>3. Присоединение Новгорода</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2583" name="Picture 7" descr="Рисунок2"/>
          <p:cNvPicPr>
            <a:picLocks noChangeAspect="1" noChangeArrowheads="1"/>
          </p:cNvPicPr>
          <p:nvPr/>
        </p:nvPicPr>
        <p:blipFill>
          <a:blip r:embed="rId2" cstate="print">
            <a:lum bright="12000" contrast="36000"/>
          </a:blip>
          <a:srcRect/>
          <a:stretch>
            <a:fillRect/>
          </a:stretch>
        </p:blipFill>
        <p:spPr bwMode="auto">
          <a:xfrm>
            <a:off x="684213" y="476250"/>
            <a:ext cx="3005137" cy="4943475"/>
          </a:xfrm>
          <a:prstGeom prst="rect">
            <a:avLst/>
          </a:prstGeom>
          <a:noFill/>
          <a:ln w="76200">
            <a:solidFill>
              <a:srgbClr val="996600"/>
            </a:solidFill>
            <a:miter lim="800000"/>
            <a:headEnd/>
            <a:tailEnd/>
          </a:ln>
        </p:spPr>
      </p:pic>
      <p:sp>
        <p:nvSpPr>
          <p:cNvPr id="152579" name="Rectangle 3"/>
          <p:cNvSpPr>
            <a:spLocks noGrp="1" noChangeArrowheads="1"/>
          </p:cNvSpPr>
          <p:nvPr>
            <p:ph type="body" sz="half" idx="2"/>
          </p:nvPr>
        </p:nvSpPr>
        <p:spPr>
          <a:xfrm>
            <a:off x="4356100" y="692150"/>
            <a:ext cx="4635500" cy="5545138"/>
          </a:xfrm>
          <a:solidFill>
            <a:schemeClr val="bg1"/>
          </a:solidFill>
          <a:ln w="76200">
            <a:solidFill>
              <a:srgbClr val="996600"/>
            </a:solidFill>
          </a:ln>
        </p:spPr>
        <p:txBody>
          <a:bodyPr lIns="92075" tIns="46038" rIns="92075" bIns="46038"/>
          <a:lstStyle/>
          <a:p>
            <a:r>
              <a:rPr lang="ru-RU" sz="2800" b="1"/>
              <a:t>В октябре встреча произошла на  </a:t>
            </a:r>
            <a:r>
              <a:rPr lang="ru-RU" sz="2800" b="1" i="1"/>
              <a:t>р. Угре </a:t>
            </a:r>
            <a:r>
              <a:rPr lang="ru-RU" sz="2800"/>
              <a:t>(приток Оки).</a:t>
            </a:r>
            <a:r>
              <a:rPr lang="ru-RU" sz="2800" b="1"/>
              <a:t> </a:t>
            </a:r>
          </a:p>
          <a:p>
            <a:r>
              <a:rPr lang="ru-RU" sz="2800" b="1"/>
              <a:t>Около месяца </a:t>
            </a:r>
            <a:r>
              <a:rPr lang="ru-RU" sz="2800" b="1">
                <a:hlinkClick r:id="rId3" action="ppaction://hlinksldjump"/>
              </a:rPr>
              <a:t>противники стояли друг против друга и наконец в ноябре Орда повернула в степи </a:t>
            </a:r>
            <a:r>
              <a:rPr lang="ru-RU" sz="2800" b="1"/>
              <a:t>- </a:t>
            </a:r>
            <a:r>
              <a:rPr lang="ru-RU" sz="2800" b="1" i="1">
                <a:solidFill>
                  <a:srgbClr val="33CC33"/>
                </a:solidFill>
                <a:effectLst>
                  <a:outerShdw blurRad="38100" dist="38100" dir="2700000" algn="tl">
                    <a:srgbClr val="000000"/>
                  </a:outerShdw>
                </a:effectLst>
              </a:rPr>
              <a:t>Стояние на Угре.</a:t>
            </a:r>
          </a:p>
          <a:p>
            <a:r>
              <a:rPr lang="ru-RU" b="1"/>
              <a:t>Иго, продолжавшееся 243 лет, пало в </a:t>
            </a:r>
            <a:r>
              <a:rPr lang="ru-RU" b="1">
                <a:solidFill>
                  <a:srgbClr val="33CC33"/>
                </a:solidFill>
                <a:effectLst>
                  <a:outerShdw blurRad="38100" dist="38100" dir="2700000" algn="tl">
                    <a:srgbClr val="000000"/>
                  </a:outerShdw>
                </a:effectLst>
              </a:rPr>
              <a:t>1480 г.</a:t>
            </a:r>
          </a:p>
          <a:p>
            <a:pPr>
              <a:buFont typeface="Wingdings" pitchFamily="2" charset="2"/>
              <a:buNone/>
            </a:pPr>
            <a:endParaRPr lang="ru-RU" b="1">
              <a:solidFill>
                <a:srgbClr val="33CC33"/>
              </a:solidFill>
              <a:effectLst>
                <a:outerShdw blurRad="38100" dist="38100" dir="2700000" algn="tl">
                  <a:srgbClr val="000000"/>
                </a:outerShdw>
              </a:effectLst>
            </a:endParaRPr>
          </a:p>
        </p:txBody>
      </p:sp>
      <p:sp>
        <p:nvSpPr>
          <p:cNvPr id="152584" name="Text Box 8"/>
          <p:cNvSpPr txBox="1">
            <a:spLocks noChangeArrowheads="1"/>
          </p:cNvSpPr>
          <p:nvPr/>
        </p:nvSpPr>
        <p:spPr bwMode="auto">
          <a:xfrm>
            <a:off x="323850" y="5300663"/>
            <a:ext cx="3748088" cy="1263650"/>
          </a:xfrm>
          <a:prstGeom prst="rect">
            <a:avLst/>
          </a:prstGeom>
          <a:solidFill>
            <a:schemeClr val="bg1"/>
          </a:solidFill>
          <a:ln w="76200" cap="sq">
            <a:solidFill>
              <a:srgbClr val="996600"/>
            </a:solidFill>
            <a:miter lim="800000"/>
            <a:headEnd type="none" w="sm" len="sm"/>
            <a:tailEnd type="none" w="sm" len="sm"/>
          </a:ln>
          <a:effectLst/>
        </p:spPr>
        <p:txBody>
          <a:bodyPr>
            <a:spAutoFit/>
          </a:bodyPr>
          <a:lstStyle/>
          <a:p>
            <a:pPr eaLnBrk="0" hangingPunct="0"/>
            <a:r>
              <a:rPr kumimoji="1" lang="ru-RU" sz="2400">
                <a:solidFill>
                  <a:srgbClr val="993300"/>
                </a:solidFill>
              </a:rPr>
              <a:t>Стояние на реке Угре.</a:t>
            </a:r>
          </a:p>
          <a:p>
            <a:pPr eaLnBrk="0" hangingPunct="0"/>
            <a:r>
              <a:rPr kumimoji="1" lang="ru-RU" sz="2400">
                <a:solidFill>
                  <a:srgbClr val="993300"/>
                </a:solidFill>
              </a:rPr>
              <a:t>Средневековая миниатюра.</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785786" y="142852"/>
            <a:ext cx="8034686" cy="461665"/>
          </a:xfrm>
          <a:prstGeom prst="rect">
            <a:avLst/>
          </a:prstGeom>
          <a:ln w="57150" cmpd="thickThin">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latin typeface="Arial" pitchFamily="34" charset="0"/>
                <a:cs typeface="Arial" pitchFamily="34" charset="0"/>
              </a:rPr>
              <a:t>Возвышение великокняжеской власти</a:t>
            </a:r>
          </a:p>
        </p:txBody>
      </p:sp>
      <p:sp>
        <p:nvSpPr>
          <p:cNvPr id="14" name="TextBox 13"/>
          <p:cNvSpPr txBox="1"/>
          <p:nvPr/>
        </p:nvSpPr>
        <p:spPr>
          <a:xfrm>
            <a:off x="357158" y="4857760"/>
            <a:ext cx="8501122" cy="1938992"/>
          </a:xfrm>
          <a:prstGeom prst="rect">
            <a:avLst/>
          </a:prstGeom>
          <a:ln w="57150" cmpd="thickThin">
            <a:solidFill>
              <a:schemeClr val="accent1"/>
            </a:solidFill>
          </a:ln>
          <a:effectLst>
            <a:innerShdw blurRad="63500" dist="50800" dir="189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latin typeface="Calibri" pitchFamily="34" charset="0"/>
              </a:rPr>
              <a:t>Создание единого государства с центром в Москве означало, что теперь на Руси был один правитель- единственный великий князь, представитель московской династии Рюриковичей. Иван </a:t>
            </a:r>
            <a:r>
              <a:rPr lang="en-US" sz="2400" b="1" dirty="0">
                <a:solidFill>
                  <a:schemeClr val="accent1">
                    <a:lumMod val="50000"/>
                  </a:schemeClr>
                </a:solidFill>
                <a:latin typeface="Calibri" pitchFamily="34" charset="0"/>
              </a:rPr>
              <a:t>III</a:t>
            </a:r>
            <a:r>
              <a:rPr lang="ru-RU" sz="2400" b="1" dirty="0">
                <a:solidFill>
                  <a:schemeClr val="accent1">
                    <a:lumMod val="50000"/>
                  </a:schemeClr>
                </a:solidFill>
                <a:latin typeface="Calibri" pitchFamily="34" charset="0"/>
              </a:rPr>
              <a:t> всячески стремился подчеркнуть свое особое положение. </a:t>
            </a:r>
          </a:p>
        </p:txBody>
      </p:sp>
      <p:sp>
        <p:nvSpPr>
          <p:cNvPr id="5" name="Rectangle 5"/>
          <p:cNvSpPr txBox="1">
            <a:spLocks noChangeArrowheads="1"/>
          </p:cNvSpPr>
          <p:nvPr/>
        </p:nvSpPr>
        <p:spPr>
          <a:xfrm>
            <a:off x="0" y="908050"/>
            <a:ext cx="4495800" cy="3457575"/>
          </a:xfrm>
          <a:prstGeom prst="rect">
            <a:avLst/>
          </a:prstGeom>
        </p:spPr>
        <p:txBody>
          <a:bodyPr/>
          <a:lstStyle/>
          <a:p>
            <a:pPr algn="ctr" eaLnBrk="0" hangingPunct="0">
              <a:spcBef>
                <a:spcPct val="20000"/>
              </a:spcBef>
              <a:buClr>
                <a:schemeClr val="accent1"/>
              </a:buClr>
              <a:buSzPct val="80000"/>
              <a:defRPr/>
            </a:pPr>
            <a:endParaRPr lang="ru-RU" sz="2000" b="1" kern="0" dirty="0">
              <a:solidFill>
                <a:schemeClr val="accent1">
                  <a:lumMod val="50000"/>
                </a:schemeClr>
              </a:solidFill>
              <a:latin typeface="+mn-lt"/>
              <a:ea typeface="+mn-lt"/>
              <a:cs typeface="+mn-lt"/>
            </a:endParaRPr>
          </a:p>
        </p:txBody>
      </p:sp>
      <p:pic>
        <p:nvPicPr>
          <p:cNvPr id="4105" name="Picture 3" descr="карта"/>
          <p:cNvPicPr>
            <a:picLocks noChangeAspect="1" noChangeArrowheads="1"/>
          </p:cNvPicPr>
          <p:nvPr/>
        </p:nvPicPr>
        <p:blipFill>
          <a:blip r:embed="rId2" cstate="print"/>
          <a:srcRect l="662"/>
          <a:stretch>
            <a:fillRect/>
          </a:stretch>
        </p:blipFill>
        <p:spPr bwMode="auto">
          <a:xfrm>
            <a:off x="1500188" y="785813"/>
            <a:ext cx="6215062" cy="3978275"/>
          </a:xfrm>
          <a:prstGeom prst="rect">
            <a:avLst/>
          </a:prstGeom>
          <a:noFill/>
          <a:ln w="38100">
            <a:solidFill>
              <a:schemeClr val="accent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785786" y="142852"/>
            <a:ext cx="8034686" cy="461665"/>
          </a:xfrm>
          <a:prstGeom prst="rect">
            <a:avLst/>
          </a:prstGeom>
          <a:ln w="57150" cmpd="thickThin">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ru-RU" sz="2400" b="1" dirty="0">
                <a:solidFill>
                  <a:schemeClr val="accent1">
                    <a:lumMod val="50000"/>
                  </a:schemeClr>
                </a:solidFill>
                <a:latin typeface="Arial" pitchFamily="34" charset="0"/>
                <a:cs typeface="Arial" pitchFamily="34" charset="0"/>
              </a:rPr>
              <a:t>Возвышение великокняжеской власти</a:t>
            </a:r>
          </a:p>
        </p:txBody>
      </p:sp>
      <p:sp>
        <p:nvSpPr>
          <p:cNvPr id="14" name="TextBox 13"/>
          <p:cNvSpPr txBox="1"/>
          <p:nvPr/>
        </p:nvSpPr>
        <p:spPr>
          <a:xfrm>
            <a:off x="214282" y="1142984"/>
            <a:ext cx="4429156" cy="5078313"/>
          </a:xfrm>
          <a:prstGeom prst="rect">
            <a:avLst/>
          </a:prstGeom>
          <a:ln w="57150" cmpd="thickThin">
            <a:solidFill>
              <a:schemeClr val="accent1"/>
            </a:solidFill>
          </a:ln>
          <a:effectLst>
            <a:innerShdw blurRad="63500" dist="50800" dir="18900000">
              <a:prstClr val="black">
                <a:alpha val="50000"/>
              </a:prstClr>
            </a:innerShdw>
          </a:effectLst>
        </p:spPr>
        <p:style>
          <a:lnRef idx="1">
            <a:schemeClr val="accent5"/>
          </a:lnRef>
          <a:fillRef idx="2">
            <a:schemeClr val="accent5"/>
          </a:fillRef>
          <a:effectRef idx="1">
            <a:schemeClr val="accent5"/>
          </a:effectRef>
          <a:fontRef idx="minor">
            <a:schemeClr val="dk1"/>
          </a:fontRef>
        </p:style>
        <p:txBody>
          <a:bodyPr>
            <a:spAutoFit/>
          </a:bodyPr>
          <a:lstStyle/>
          <a:p>
            <a:pPr algn="ctr">
              <a:spcBef>
                <a:spcPct val="50000"/>
              </a:spcBef>
              <a:defRPr/>
            </a:pPr>
            <a:r>
              <a:rPr lang="ru-RU" sz="2400" b="1" dirty="0">
                <a:solidFill>
                  <a:schemeClr val="accent1">
                    <a:lumMod val="50000"/>
                  </a:schemeClr>
                </a:solidFill>
                <a:latin typeface="Calibri" pitchFamily="34" charset="0"/>
              </a:rPr>
              <a:t>Жена Ивана </a:t>
            </a:r>
            <a:r>
              <a:rPr lang="en-US" sz="2400" b="1" dirty="0">
                <a:solidFill>
                  <a:schemeClr val="accent1">
                    <a:lumMod val="50000"/>
                  </a:schemeClr>
                </a:solidFill>
                <a:latin typeface="Calibri" pitchFamily="34" charset="0"/>
              </a:rPr>
              <a:t>III</a:t>
            </a:r>
            <a:r>
              <a:rPr lang="ru-RU" sz="2400" b="1" dirty="0">
                <a:solidFill>
                  <a:schemeClr val="accent1">
                    <a:lumMod val="50000"/>
                  </a:schemeClr>
                </a:solidFill>
                <a:latin typeface="Calibri" pitchFamily="34" charset="0"/>
              </a:rPr>
              <a:t> умерла, и великий князь решил жениться второй раз. Его новой супругой стала </a:t>
            </a:r>
            <a:r>
              <a:rPr lang="ru-RU" sz="2400" b="1" i="1" u="sng" dirty="0">
                <a:solidFill>
                  <a:srgbClr val="FF0000"/>
                </a:solidFill>
                <a:effectLst>
                  <a:outerShdw blurRad="38100" dist="38100" dir="2700000" algn="tl">
                    <a:srgbClr val="000000">
                      <a:alpha val="43137"/>
                    </a:srgbClr>
                  </a:outerShdw>
                </a:effectLst>
                <a:latin typeface="Calibri" pitchFamily="34" charset="0"/>
              </a:rPr>
              <a:t>Софья Палеолог</a:t>
            </a:r>
            <a:r>
              <a:rPr lang="ru-RU" sz="2400" b="1" dirty="0">
                <a:solidFill>
                  <a:schemeClr val="accent1">
                    <a:lumMod val="50000"/>
                  </a:schemeClr>
                </a:solidFill>
                <a:latin typeface="Calibri" pitchFamily="34" charset="0"/>
              </a:rPr>
              <a:t>, племянница последнего императора Византии Константина, погибшего от меча турецких завоевателей. </a:t>
            </a:r>
          </a:p>
          <a:p>
            <a:pPr algn="ctr">
              <a:spcBef>
                <a:spcPct val="50000"/>
              </a:spcBef>
              <a:defRPr/>
            </a:pPr>
            <a:r>
              <a:rPr lang="ru-RU" sz="2400" b="1" dirty="0">
                <a:solidFill>
                  <a:schemeClr val="accent1">
                    <a:lumMod val="50000"/>
                  </a:schemeClr>
                </a:solidFill>
                <a:latin typeface="Calibri" pitchFamily="34" charset="0"/>
              </a:rPr>
              <a:t>Женитьба великого князя на последней византийской принцессе позволила объявить Москву преемницей Византии, центром православной веры.</a:t>
            </a:r>
          </a:p>
        </p:txBody>
      </p:sp>
      <p:sp>
        <p:nvSpPr>
          <p:cNvPr id="5" name="Rectangle 5"/>
          <p:cNvSpPr txBox="1">
            <a:spLocks noChangeArrowheads="1"/>
          </p:cNvSpPr>
          <p:nvPr/>
        </p:nvSpPr>
        <p:spPr>
          <a:xfrm>
            <a:off x="0" y="908050"/>
            <a:ext cx="4495800" cy="3457575"/>
          </a:xfrm>
          <a:prstGeom prst="rect">
            <a:avLst/>
          </a:prstGeom>
        </p:spPr>
        <p:txBody>
          <a:bodyPr/>
          <a:lstStyle/>
          <a:p>
            <a:pPr algn="ctr" eaLnBrk="0" hangingPunct="0">
              <a:spcBef>
                <a:spcPct val="20000"/>
              </a:spcBef>
              <a:buClr>
                <a:schemeClr val="accent1"/>
              </a:buClr>
              <a:buSzPct val="80000"/>
              <a:defRPr/>
            </a:pPr>
            <a:endParaRPr lang="ru-RU" sz="2000" b="1" kern="0" dirty="0">
              <a:solidFill>
                <a:schemeClr val="accent1">
                  <a:lumMod val="50000"/>
                </a:schemeClr>
              </a:solidFill>
              <a:latin typeface="+mn-lt"/>
              <a:ea typeface="+mn-lt"/>
              <a:cs typeface="+mn-lt"/>
            </a:endParaRPr>
          </a:p>
        </p:txBody>
      </p:sp>
      <p:pic>
        <p:nvPicPr>
          <p:cNvPr id="5129" name="Picture 2"/>
          <p:cNvPicPr>
            <a:picLocks noChangeAspect="1" noChangeArrowheads="1"/>
          </p:cNvPicPr>
          <p:nvPr/>
        </p:nvPicPr>
        <p:blipFill>
          <a:blip r:embed="rId2" cstate="print"/>
          <a:srcRect/>
          <a:stretch>
            <a:fillRect/>
          </a:stretch>
        </p:blipFill>
        <p:spPr bwMode="auto">
          <a:xfrm>
            <a:off x="4857750" y="785813"/>
            <a:ext cx="4081463" cy="5715000"/>
          </a:xfrm>
          <a:prstGeom prst="rect">
            <a:avLst/>
          </a:prstGeom>
          <a:noFill/>
          <a:ln w="38100">
            <a:solidFill>
              <a:schemeClr val="accent1"/>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1163</Words>
  <Application>Microsoft Office PowerPoint</Application>
  <PresentationFormat>Экран (4:3)</PresentationFormat>
  <Paragraphs>122</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Иван III</vt:lpstr>
      <vt:lpstr>Слайд 2</vt:lpstr>
      <vt:lpstr>Слайд 3</vt:lpstr>
      <vt:lpstr>Слайд 4</vt:lpstr>
      <vt:lpstr>3. Присоединение Новгорода</vt:lpstr>
      <vt:lpstr>3. Присоединение Новгорода</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Василий III Иванович (1505–1533 гг.)</vt:lpstr>
    </vt:vector>
  </TitlesOfParts>
  <Company>Krokoz™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Иван III</dc:title>
  <dc:creator>ИВАН</dc:creator>
  <cp:lastModifiedBy>ИВАН</cp:lastModifiedBy>
  <cp:revision>3</cp:revision>
  <dcterms:created xsi:type="dcterms:W3CDTF">2016-08-07T09:15:44Z</dcterms:created>
  <dcterms:modified xsi:type="dcterms:W3CDTF">2016-08-07T09:41:47Z</dcterms:modified>
</cp:coreProperties>
</file>