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58" r:id="rId2"/>
    <p:sldId id="261" r:id="rId3"/>
    <p:sldId id="262" r:id="rId4"/>
    <p:sldId id="264" r:id="rId5"/>
    <p:sldId id="263" r:id="rId6"/>
    <p:sldId id="265" r:id="rId7"/>
    <p:sldId id="266" r:id="rId8"/>
    <p:sldId id="268" r:id="rId9"/>
    <p:sldId id="260" r:id="rId10"/>
    <p:sldId id="271" r:id="rId11"/>
    <p:sldId id="272" r:id="rId12"/>
    <p:sldId id="267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800A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935" autoAdjust="0"/>
  </p:normalViewPr>
  <p:slideViewPr>
    <p:cSldViewPr>
      <p:cViewPr varScale="1">
        <p:scale>
          <a:sx n="100" d="100"/>
          <a:sy n="100" d="100"/>
        </p:scale>
        <p:origin x="-2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803D67-F2C0-4198-9582-59C29CA9EAAF}" type="doc">
      <dgm:prSet loTypeId="urn:microsoft.com/office/officeart/2005/8/layout/chevron1" loCatId="process" qsTypeId="urn:microsoft.com/office/officeart/2005/8/quickstyle/simple3" qsCatId="simple" csTypeId="urn:microsoft.com/office/officeart/2005/8/colors/accent1_2" csCatId="accent1" phldr="1"/>
      <dgm:spPr/>
    </dgm:pt>
    <dgm:pt modelId="{35216390-A653-4084-93BF-E2DD30FE0B0D}">
      <dgm:prSet phldrT="[Текст]"/>
      <dgm:spPr/>
      <dgm:t>
        <a:bodyPr/>
        <a:lstStyle/>
        <a:p>
          <a:r>
            <a:rPr lang="ru-RU" dirty="0" smtClean="0">
              <a:latin typeface="Georgia" pitchFamily="18" charset="0"/>
            </a:rPr>
            <a:t>Смерть царя Фёдора, возведение на престол Петра</a:t>
          </a:r>
          <a:endParaRPr lang="ru-RU" dirty="0">
            <a:latin typeface="Georgia" pitchFamily="18" charset="0"/>
          </a:endParaRPr>
        </a:p>
      </dgm:t>
    </dgm:pt>
    <dgm:pt modelId="{F2236659-255F-4668-9C76-F84AE4115D87}" type="parTrans" cxnId="{74E0ECCF-C237-4DAF-BEB1-041F5C553740}">
      <dgm:prSet/>
      <dgm:spPr/>
      <dgm:t>
        <a:bodyPr/>
        <a:lstStyle/>
        <a:p>
          <a:endParaRPr lang="ru-RU"/>
        </a:p>
      </dgm:t>
    </dgm:pt>
    <dgm:pt modelId="{49A725CC-5CD2-4D93-894E-952D831F6947}" type="sibTrans" cxnId="{74E0ECCF-C237-4DAF-BEB1-041F5C553740}">
      <dgm:prSet/>
      <dgm:spPr/>
      <dgm:t>
        <a:bodyPr/>
        <a:lstStyle/>
        <a:p>
          <a:endParaRPr lang="ru-RU"/>
        </a:p>
      </dgm:t>
    </dgm:pt>
    <dgm:pt modelId="{839FDAAE-9E40-4A69-ABBA-48D822063CEE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Стрелецкий бунт</a:t>
          </a:r>
        </a:p>
        <a:p>
          <a:r>
            <a:rPr lang="ru-RU" sz="24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1682 </a:t>
          </a:r>
          <a:endParaRPr lang="ru-RU" sz="2400" b="1" dirty="0">
            <a:solidFill>
              <a:schemeClr val="accent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D3C6BFF3-6DDD-4477-AA65-200A70E45D89}" type="parTrans" cxnId="{8CCCA19C-72A5-4842-B493-1E49DDC6D858}">
      <dgm:prSet/>
      <dgm:spPr/>
      <dgm:t>
        <a:bodyPr/>
        <a:lstStyle/>
        <a:p>
          <a:endParaRPr lang="ru-RU"/>
        </a:p>
      </dgm:t>
    </dgm:pt>
    <dgm:pt modelId="{E95BA785-D8EE-41EE-9CEB-AA8D4B19CDE0}" type="sibTrans" cxnId="{8CCCA19C-72A5-4842-B493-1E49DDC6D858}">
      <dgm:prSet/>
      <dgm:spPr/>
      <dgm:t>
        <a:bodyPr/>
        <a:lstStyle/>
        <a:p>
          <a:endParaRPr lang="ru-RU"/>
        </a:p>
      </dgm:t>
    </dgm:pt>
    <dgm:pt modelId="{239C065A-82D3-405C-8A54-37F9CF48FAC1}">
      <dgm:prSet phldrT="[Текст]"/>
      <dgm:spPr/>
      <dgm:t>
        <a:bodyPr/>
        <a:lstStyle/>
        <a:p>
          <a:r>
            <a:rPr lang="ru-RU" dirty="0" smtClean="0">
              <a:solidFill>
                <a:schemeClr val="accent2">
                  <a:lumMod val="50000"/>
                </a:schemeClr>
              </a:solidFill>
              <a:latin typeface="Georgia" pitchFamily="18" charset="0"/>
            </a:rPr>
            <a:t>Воцарение Ивана и Петра при регентстве Софьи</a:t>
          </a:r>
          <a:endParaRPr lang="ru-RU" dirty="0">
            <a:solidFill>
              <a:schemeClr val="accent2">
                <a:lumMod val="50000"/>
              </a:schemeClr>
            </a:solidFill>
            <a:latin typeface="Georgia" pitchFamily="18" charset="0"/>
          </a:endParaRPr>
        </a:p>
      </dgm:t>
    </dgm:pt>
    <dgm:pt modelId="{66948889-CF3C-49DE-A8E9-4F9990CA255E}" type="parTrans" cxnId="{A0C3497F-FCC8-4603-B420-DD7AA1341AF7}">
      <dgm:prSet/>
      <dgm:spPr/>
      <dgm:t>
        <a:bodyPr/>
        <a:lstStyle/>
        <a:p>
          <a:endParaRPr lang="ru-RU"/>
        </a:p>
      </dgm:t>
    </dgm:pt>
    <dgm:pt modelId="{3EFE4409-ED68-470B-A124-E41797036971}" type="sibTrans" cxnId="{A0C3497F-FCC8-4603-B420-DD7AA1341AF7}">
      <dgm:prSet/>
      <dgm:spPr/>
      <dgm:t>
        <a:bodyPr/>
        <a:lstStyle/>
        <a:p>
          <a:endParaRPr lang="ru-RU"/>
        </a:p>
      </dgm:t>
    </dgm:pt>
    <dgm:pt modelId="{20B56438-9D3E-4FD9-BFE5-CFF29CA42188}" type="pres">
      <dgm:prSet presAssocID="{CA803D67-F2C0-4198-9582-59C29CA9EAAF}" presName="Name0" presStyleCnt="0">
        <dgm:presLayoutVars>
          <dgm:dir/>
          <dgm:animLvl val="lvl"/>
          <dgm:resizeHandles val="exact"/>
        </dgm:presLayoutVars>
      </dgm:prSet>
      <dgm:spPr/>
    </dgm:pt>
    <dgm:pt modelId="{D7854D19-C76A-4F39-B6D4-20410C8AF69D}" type="pres">
      <dgm:prSet presAssocID="{35216390-A653-4084-93BF-E2DD30FE0B0D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DA8A84-788B-43EC-B125-F2ADACE9E3FD}" type="pres">
      <dgm:prSet presAssocID="{49A725CC-5CD2-4D93-894E-952D831F6947}" presName="parTxOnlySpace" presStyleCnt="0"/>
      <dgm:spPr/>
    </dgm:pt>
    <dgm:pt modelId="{394D2352-66C9-499B-9005-D9E8E8561CC7}" type="pres">
      <dgm:prSet presAssocID="{839FDAAE-9E40-4A69-ABBA-48D822063CEE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108AA0-3E4E-41FB-BF2E-A23801467D8C}" type="pres">
      <dgm:prSet presAssocID="{E95BA785-D8EE-41EE-9CEB-AA8D4B19CDE0}" presName="parTxOnlySpace" presStyleCnt="0"/>
      <dgm:spPr/>
    </dgm:pt>
    <dgm:pt modelId="{C1FE8BFC-0BDE-432B-B413-888B0AFE705F}" type="pres">
      <dgm:prSet presAssocID="{239C065A-82D3-405C-8A54-37F9CF48FAC1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074170-575C-4CFF-9926-B315A0C2D949}" type="presOf" srcId="{839FDAAE-9E40-4A69-ABBA-48D822063CEE}" destId="{394D2352-66C9-499B-9005-D9E8E8561CC7}" srcOrd="0" destOrd="0" presId="urn:microsoft.com/office/officeart/2005/8/layout/chevron1"/>
    <dgm:cxn modelId="{A0C3497F-FCC8-4603-B420-DD7AA1341AF7}" srcId="{CA803D67-F2C0-4198-9582-59C29CA9EAAF}" destId="{239C065A-82D3-405C-8A54-37F9CF48FAC1}" srcOrd="2" destOrd="0" parTransId="{66948889-CF3C-49DE-A8E9-4F9990CA255E}" sibTransId="{3EFE4409-ED68-470B-A124-E41797036971}"/>
    <dgm:cxn modelId="{CB668A89-2FB0-4A7A-AF5D-387C87A54F26}" type="presOf" srcId="{CA803D67-F2C0-4198-9582-59C29CA9EAAF}" destId="{20B56438-9D3E-4FD9-BFE5-CFF29CA42188}" srcOrd="0" destOrd="0" presId="urn:microsoft.com/office/officeart/2005/8/layout/chevron1"/>
    <dgm:cxn modelId="{2E2F4A79-F28D-44D3-A5D3-4CDB5F131C3C}" type="presOf" srcId="{239C065A-82D3-405C-8A54-37F9CF48FAC1}" destId="{C1FE8BFC-0BDE-432B-B413-888B0AFE705F}" srcOrd="0" destOrd="0" presId="urn:microsoft.com/office/officeart/2005/8/layout/chevron1"/>
    <dgm:cxn modelId="{74E0ECCF-C237-4DAF-BEB1-041F5C553740}" srcId="{CA803D67-F2C0-4198-9582-59C29CA9EAAF}" destId="{35216390-A653-4084-93BF-E2DD30FE0B0D}" srcOrd="0" destOrd="0" parTransId="{F2236659-255F-4668-9C76-F84AE4115D87}" sibTransId="{49A725CC-5CD2-4D93-894E-952D831F6947}"/>
    <dgm:cxn modelId="{65F4829C-5A88-4307-A7D5-21EFD61B86D0}" type="presOf" srcId="{35216390-A653-4084-93BF-E2DD30FE0B0D}" destId="{D7854D19-C76A-4F39-B6D4-20410C8AF69D}" srcOrd="0" destOrd="0" presId="urn:microsoft.com/office/officeart/2005/8/layout/chevron1"/>
    <dgm:cxn modelId="{8CCCA19C-72A5-4842-B493-1E49DDC6D858}" srcId="{CA803D67-F2C0-4198-9582-59C29CA9EAAF}" destId="{839FDAAE-9E40-4A69-ABBA-48D822063CEE}" srcOrd="1" destOrd="0" parTransId="{D3C6BFF3-6DDD-4477-AA65-200A70E45D89}" sibTransId="{E95BA785-D8EE-41EE-9CEB-AA8D4B19CDE0}"/>
    <dgm:cxn modelId="{B48DB483-B691-4E05-8D44-C76454DE3DDB}" type="presParOf" srcId="{20B56438-9D3E-4FD9-BFE5-CFF29CA42188}" destId="{D7854D19-C76A-4F39-B6D4-20410C8AF69D}" srcOrd="0" destOrd="0" presId="urn:microsoft.com/office/officeart/2005/8/layout/chevron1"/>
    <dgm:cxn modelId="{8FB4AFE7-6DA2-4EF7-8131-A54ED2652EBA}" type="presParOf" srcId="{20B56438-9D3E-4FD9-BFE5-CFF29CA42188}" destId="{0ADA8A84-788B-43EC-B125-F2ADACE9E3FD}" srcOrd="1" destOrd="0" presId="urn:microsoft.com/office/officeart/2005/8/layout/chevron1"/>
    <dgm:cxn modelId="{CCA70A3E-D873-4A31-8246-203738EFD395}" type="presParOf" srcId="{20B56438-9D3E-4FD9-BFE5-CFF29CA42188}" destId="{394D2352-66C9-499B-9005-D9E8E8561CC7}" srcOrd="2" destOrd="0" presId="urn:microsoft.com/office/officeart/2005/8/layout/chevron1"/>
    <dgm:cxn modelId="{2AF5F498-F141-4B50-8179-180C4D149FC5}" type="presParOf" srcId="{20B56438-9D3E-4FD9-BFE5-CFF29CA42188}" destId="{38108AA0-3E4E-41FB-BF2E-A23801467D8C}" srcOrd="3" destOrd="0" presId="urn:microsoft.com/office/officeart/2005/8/layout/chevron1"/>
    <dgm:cxn modelId="{71B5F999-7943-4423-AA50-50B21135851A}" type="presParOf" srcId="{20B56438-9D3E-4FD9-BFE5-CFF29CA42188}" destId="{C1FE8BFC-0BDE-432B-B413-888B0AFE705F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854D19-C76A-4F39-B6D4-20410C8AF69D}">
      <dsp:nvSpPr>
        <dsp:cNvPr id="0" name=""/>
        <dsp:cNvSpPr/>
      </dsp:nvSpPr>
      <dsp:spPr>
        <a:xfrm>
          <a:off x="2468" y="370679"/>
          <a:ext cx="3007142" cy="120285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Georgia" pitchFamily="18" charset="0"/>
            </a:rPr>
            <a:t>Смерть царя Фёдора, возведение на престол Петра</a:t>
          </a:r>
          <a:endParaRPr lang="ru-RU" sz="1900" kern="1200" dirty="0">
            <a:latin typeface="Georgia" pitchFamily="18" charset="0"/>
          </a:endParaRPr>
        </a:p>
      </dsp:txBody>
      <dsp:txXfrm>
        <a:off x="2468" y="370679"/>
        <a:ext cx="3007142" cy="1202857"/>
      </dsp:txXfrm>
    </dsp:sp>
    <dsp:sp modelId="{394D2352-66C9-499B-9005-D9E8E8561CC7}">
      <dsp:nvSpPr>
        <dsp:cNvPr id="0" name=""/>
        <dsp:cNvSpPr/>
      </dsp:nvSpPr>
      <dsp:spPr>
        <a:xfrm>
          <a:off x="2708896" y="370679"/>
          <a:ext cx="3007142" cy="120285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Стрелецкий бунт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1682 </a:t>
          </a:r>
          <a:endParaRPr lang="ru-RU" sz="2400" b="1" kern="1200" dirty="0">
            <a:solidFill>
              <a:schemeClr val="accent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sp:txBody>
      <dsp:txXfrm>
        <a:off x="2708896" y="370679"/>
        <a:ext cx="3007142" cy="1202857"/>
      </dsp:txXfrm>
    </dsp:sp>
    <dsp:sp modelId="{C1FE8BFC-0BDE-432B-B413-888B0AFE705F}">
      <dsp:nvSpPr>
        <dsp:cNvPr id="0" name=""/>
        <dsp:cNvSpPr/>
      </dsp:nvSpPr>
      <dsp:spPr>
        <a:xfrm>
          <a:off x="5415325" y="370679"/>
          <a:ext cx="3007142" cy="120285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accent2">
                  <a:lumMod val="50000"/>
                </a:schemeClr>
              </a:solidFill>
              <a:latin typeface="Georgia" pitchFamily="18" charset="0"/>
            </a:rPr>
            <a:t>Воцарение Ивана и Петра при регентстве Софьи</a:t>
          </a:r>
          <a:endParaRPr lang="ru-RU" sz="1900" kern="1200" dirty="0">
            <a:solidFill>
              <a:schemeClr val="accent2">
                <a:lumMod val="50000"/>
              </a:schemeClr>
            </a:solidFill>
            <a:latin typeface="Georgia" pitchFamily="18" charset="0"/>
          </a:endParaRPr>
        </a:p>
      </dsp:txBody>
      <dsp:txXfrm>
        <a:off x="5415325" y="370679"/>
        <a:ext cx="3007142" cy="12028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63D65B-E856-4BE7-9312-A9CB5C16DAC1}" type="datetimeFigureOut">
              <a:rPr lang="ru-RU" smtClean="0"/>
              <a:pPr/>
              <a:t>26.01.2017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62866-4B16-456C-89C1-66DE861E4E3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62866-4B16-456C-89C1-66DE861E4E32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62866-4B16-456C-89C1-66DE861E4E32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FA7F04-6180-47CE-9B2C-B60F511F9ECB}" type="datetimeFigureOut">
              <a:rPr lang="ru-RU" smtClean="0"/>
              <a:pPr/>
              <a:t>26.01.2017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971D54-0421-4F2C-93D8-A29A3725DD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FA7F04-6180-47CE-9B2C-B60F511F9ECB}" type="datetimeFigureOut">
              <a:rPr lang="ru-RU" smtClean="0"/>
              <a:pPr/>
              <a:t>26.01.2017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971D54-0421-4F2C-93D8-A29A3725DD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FA7F04-6180-47CE-9B2C-B60F511F9ECB}" type="datetimeFigureOut">
              <a:rPr lang="ru-RU" smtClean="0"/>
              <a:pPr/>
              <a:t>26.01.2017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971D54-0421-4F2C-93D8-A29A3725DD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FA7F04-6180-47CE-9B2C-B60F511F9ECB}" type="datetimeFigureOut">
              <a:rPr lang="ru-RU" smtClean="0"/>
              <a:pPr/>
              <a:t>26.01.2017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971D54-0421-4F2C-93D8-A29A3725DD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FA7F04-6180-47CE-9B2C-B60F511F9ECB}" type="datetimeFigureOut">
              <a:rPr lang="ru-RU" smtClean="0"/>
              <a:pPr/>
              <a:t>26.01.2017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971D54-0421-4F2C-93D8-A29A3725DD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FA7F04-6180-47CE-9B2C-B60F511F9ECB}" type="datetimeFigureOut">
              <a:rPr lang="ru-RU" smtClean="0"/>
              <a:pPr/>
              <a:t>26.01.2017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971D54-0421-4F2C-93D8-A29A3725DD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FA7F04-6180-47CE-9B2C-B60F511F9ECB}" type="datetimeFigureOut">
              <a:rPr lang="ru-RU" smtClean="0"/>
              <a:pPr/>
              <a:t>26.01.2017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971D54-0421-4F2C-93D8-A29A3725DD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FA7F04-6180-47CE-9B2C-B60F511F9ECB}" type="datetimeFigureOut">
              <a:rPr lang="ru-RU" smtClean="0"/>
              <a:pPr/>
              <a:t>26.01.2017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971D54-0421-4F2C-93D8-A29A3725DD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FA7F04-6180-47CE-9B2C-B60F511F9ECB}" type="datetimeFigureOut">
              <a:rPr lang="ru-RU" smtClean="0"/>
              <a:pPr/>
              <a:t>26.01.2017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971D54-0421-4F2C-93D8-A29A3725DD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FA7F04-6180-47CE-9B2C-B60F511F9ECB}" type="datetimeFigureOut">
              <a:rPr lang="ru-RU" smtClean="0"/>
              <a:pPr/>
              <a:t>26.01.2017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971D54-0421-4F2C-93D8-A29A3725DD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FA7F04-6180-47CE-9B2C-B60F511F9ECB}" type="datetimeFigureOut">
              <a:rPr lang="ru-RU" smtClean="0"/>
              <a:pPr/>
              <a:t>26.01.2017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971D54-0421-4F2C-93D8-A29A3725DD2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BFA7F04-6180-47CE-9B2C-B60F511F9ECB}" type="datetimeFigureOut">
              <a:rPr lang="ru-RU" smtClean="0"/>
              <a:pPr/>
              <a:t>26.01.2017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2971D54-0421-4F2C-93D8-A29A3725DD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rulex.ru/rpg/WebPict/fullpic/0049-021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467544" y="404664"/>
            <a:ext cx="8208912" cy="331236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Наследники Алексея Михайловича</a:t>
            </a:r>
            <a:endParaRPr lang="ru-RU" sz="48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2290" name="Picture 2" descr="http://klin-demianovo.ru/wp-content/uploads/2012/07/655141_skipetr-derzhav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356992"/>
            <a:ext cx="439248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2" name="Picture 4" descr="http://pandia.ru/text/78/011/images/image019_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3573016"/>
            <a:ext cx="2277523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0008-009-Dvoetsarstvie-Petr-i-Iva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708172" cy="52848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51520" y="5733256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ea typeface="Calibri" pitchFamily="34" charset="0"/>
                <a:cs typeface="PragmaticaKMM"/>
              </a:rPr>
              <a:t>Результатом бунта был политический компромисс: на трон были возведены вместе Иван и Петр, а регентом стала их старшая сестра царевна Софья Алексеевна. 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Georgia" pitchFamily="18" charset="0"/>
              <a:ea typeface="Calibri" pitchFamily="34" charset="0"/>
              <a:cs typeface="PragmaticaKMM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tatic.etvnet.com/shared/persons/person/000/016/437/sofya-alekseevna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3137808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491880" y="764704"/>
            <a:ext cx="532859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sz="1600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1600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sz="1600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1600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Старшая дочь царя Алексея Михайловича от 1-го брака с царицей Марией Ильиничной Милославской. Получила хорошее домашнее образование, знала отлично латынь, свободно говорила на польском, писала стихи, много читала, имела красивый почерк.  Стараясь на людях казаться богобоязненной и смиренной, Софья на самом деле с юности стремилась к полноте власти.</a:t>
            </a:r>
          </a:p>
          <a:p>
            <a:pPr algn="ctr"/>
            <a:r>
              <a:rPr lang="ru-RU" sz="1600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После смерти матери в 1671 году, она болезненно пережила скорый 2-й брак отца на Наталье Кирилловне Нарышкиной и рождение сводного брата Петра (будущего царя Петра I).  После смерти отца в 1676 году, Софья Алексеевна начала интересоваться государственными делами: страной в 1676–1682 годах правил ее родной брат Федор Алексеевич, который был несамостоятелен в своих действиях. 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476673"/>
            <a:ext cx="828092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Софья Алексеевна 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(1682-1689)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5517232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Поначалу страной попыталась распоряжаться овдовевшая царица, но родственники Федора и Софьи смогли отстранить Наталью Кирилловну, направив ее вместе с сыном Петром в «добровольную ссылку», в село Преображенское.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s408117.vk.me/v408117944/5fff/2QVawXu5c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836712"/>
            <a:ext cx="3456384" cy="40380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771800" y="404664"/>
            <a:ext cx="612068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Софья Алексеевна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(1657-1704)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5013176"/>
            <a:ext cx="8352928" cy="1261884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65500" dist="38100" dir="5400000" rotWithShape="0">
              <a:srgbClr val="000000">
                <a:alpha val="40000"/>
              </a:srgbClr>
            </a:outerShdw>
            <a:softEdge rad="127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1682-1689 –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регентство Софьи Алексеевны</a:t>
            </a:r>
          </a:p>
          <a:p>
            <a:pPr algn="ctr"/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07904" y="1556792"/>
            <a:ext cx="4968552" cy="28007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F680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Преобразования правительства Софьи Алексеевны:</a:t>
            </a:r>
            <a:endParaRPr lang="ru-RU" sz="1400" b="1" i="1" dirty="0" smtClean="0">
              <a:solidFill>
                <a:srgbClr val="F680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Georgia" pitchFamily="18" charset="0"/>
              </a:rPr>
              <a:t>  Усмирение стрельцов, казнь начальника Стрелецкого приказа И. Хованского, восстановление порядка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Georgia" pitchFamily="18" charset="0"/>
              </a:rPr>
              <a:t>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1686 </a:t>
            </a:r>
            <a:r>
              <a:rPr lang="ru-RU" sz="1600" dirty="0" smtClean="0">
                <a:latin typeface="Georgia" pitchFamily="18" charset="0"/>
              </a:rPr>
              <a:t>– заключение «Вечного мира» с Польшей, вступление России в антитурецкую Священную лигу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Georgia" pitchFamily="18" charset="0"/>
              </a:rPr>
              <a:t> 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1687, 1689 </a:t>
            </a:r>
            <a:r>
              <a:rPr lang="ru-RU" sz="1600" dirty="0" smtClean="0">
                <a:latin typeface="Georgia" pitchFamily="18" charset="0"/>
              </a:rPr>
              <a:t>– Крымские походы, приведшие к провалу внешней политики В. Голицына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Georgia" pitchFamily="18" charset="0"/>
              </a:rPr>
              <a:t>Основывает </a:t>
            </a:r>
            <a:r>
              <a:rPr lang="ru-RU" sz="1600" dirty="0" smtClean="0">
                <a:solidFill>
                  <a:schemeClr val="tx1"/>
                </a:solidFill>
                <a:latin typeface="Georgia" pitchFamily="18" charset="0"/>
              </a:rPr>
              <a:t>греко-латинскую академию</a:t>
            </a:r>
            <a:endParaRPr lang="ru-RU" sz="16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olytsin GI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3178130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95536" y="548681"/>
            <a:ext cx="8496943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Василий Васильевич Голицын </a:t>
            </a:r>
          </a:p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(1643- 1714)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63888" y="1988840"/>
            <a:ext cx="52565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Фаворит Софьи Алексеевны, происходил из старинного  княжеского рода, дипломат, государственный деятель. Получил прекрасное образование, знал иностранные язык, обладал недюжинным умом и способностями. Сторонник сближения и установления тесных связей с Европой. При Софье возглавлял Посольский приказ.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2050" name="Picture 2" descr="http://pics.livejournal.com/aldanov/pic/000x5hg6/s640x4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4149080"/>
            <a:ext cx="4295800" cy="2134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g1.liveinternet.ru/images/attach/c/2/72/955/72955322_1301745344_1245593215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8352928" cy="59109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 -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556792"/>
            <a:ext cx="1895475" cy="2400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9" descr="Нарышкина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556792"/>
            <a:ext cx="1857930" cy="23042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692696"/>
            <a:ext cx="2188529" cy="2664296"/>
          </a:xfrm>
          <a:prstGeom prst="ellipse">
            <a:avLst/>
          </a:prstGeom>
          <a:ln w="1905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8" descr="http://ruspravda.info/content_files/1314967794_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149080"/>
            <a:ext cx="1512168" cy="1902064"/>
          </a:xfrm>
          <a:prstGeom prst="ellipse">
            <a:avLst/>
          </a:prstGeom>
          <a:ln w="190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 descr="Рисунок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47864" y="4149080"/>
            <a:ext cx="1545026" cy="1872208"/>
          </a:xfrm>
          <a:prstGeom prst="ellipse">
            <a:avLst/>
          </a:prstGeom>
          <a:ln w="1905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2" descr="http://static.etvnet.com/shared/persons/person/000/016/437/sofya-alekseevna_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7704" y="4149080"/>
            <a:ext cx="1440160" cy="1883823"/>
          </a:xfrm>
          <a:prstGeom prst="ellipse">
            <a:avLst/>
          </a:prstGeom>
          <a:ln w="190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14" descr="http://t3.gstatic.com/images?q=tbn:ANd9GcSh_57dPDRJBn-dDhF_TrFX6Cj8pIVxw7rX2vIql5PFBlJ0ndD1&amp;t=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44208" y="4077072"/>
            <a:ext cx="1728191" cy="2016224"/>
          </a:xfrm>
          <a:prstGeom prst="ellipse">
            <a:avLst/>
          </a:prstGeom>
          <a:ln w="127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539553" y="112474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Georgia" pitchFamily="18" charset="0"/>
              </a:rPr>
              <a:t>Мария </a:t>
            </a:r>
            <a:r>
              <a:rPr lang="ru-RU" dirty="0">
                <a:latin typeface="Georgia" pitchFamily="18" charset="0"/>
              </a:rPr>
              <a:t>М</a:t>
            </a:r>
            <a:r>
              <a:rPr lang="ru-RU" dirty="0" smtClean="0">
                <a:latin typeface="Georgia" pitchFamily="18" charset="0"/>
              </a:rPr>
              <a:t>илославская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68144" y="112474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Georgia" pitchFamily="18" charset="0"/>
              </a:rPr>
              <a:t>Наталья </a:t>
            </a:r>
            <a:r>
              <a:rPr lang="ru-RU" dirty="0">
                <a:latin typeface="Georgia" pitchFamily="18" charset="0"/>
              </a:rPr>
              <a:t>Н</a:t>
            </a:r>
            <a:r>
              <a:rPr lang="ru-RU" dirty="0" smtClean="0">
                <a:latin typeface="Georgia" pitchFamily="18" charset="0"/>
              </a:rPr>
              <a:t>арышкина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03848" y="332656"/>
            <a:ext cx="295232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Georgia" pitchFamily="18" charset="0"/>
              </a:rPr>
              <a:t>Алексей Михайлович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3528" y="6021288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Georgia" pitchFamily="18" charset="0"/>
              </a:rPr>
              <a:t>Федор                Софья               Иван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00192" y="602128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Georgia" pitchFamily="18" charset="0"/>
              </a:rPr>
              <a:t>Петр </a:t>
            </a:r>
            <a:r>
              <a:rPr lang="en-US" dirty="0" smtClean="0">
                <a:latin typeface="Georgia" pitchFamily="18" charset="0"/>
              </a:rPr>
              <a:t>I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3888" y="1340768"/>
            <a:ext cx="52565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Фёдор Алексеевич, объявленный престолонаследником после кончины старшего брата Алексея, был очень слаб и болезнен, как и все сыновья Алексея Михайловича от Марии Милославской, с детства страдал «скорбутом» (цингой). Вступил на царский престол в четырнадцать лет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76673"/>
            <a:ext cx="828092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Федор Алексеевич (1676-1682)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7410" name="Picture 2" descr="http://aminpro.ru/dopoln/kartinki/dopol/ludi/fedor_alex/fedor_alex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3369974" cy="4320480"/>
          </a:xfrm>
          <a:prstGeom prst="ellipse">
            <a:avLst/>
          </a:prstGeom>
          <a:ln w="19050" cap="rnd">
            <a:solidFill>
              <a:schemeClr val="accent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412" name="Picture 4" descr="Симеон Полоцкий 18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3284984"/>
            <a:ext cx="2376264" cy="30986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707904" y="3356992"/>
            <a:ext cx="295232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Федор Алексеевич был прекрасно образован. Его наставником был </a:t>
            </a:r>
          </a:p>
          <a:p>
            <a:pPr algn="ctr"/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Симеон Полоцкий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, сумевший привить царевичу любовь к стихосложению, философии и риторике. Царевич Увлекался музыкой и пеньем. Полоцкий приобщил Фёдора и к европейской культуре.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52120" y="2060848"/>
            <a:ext cx="3312368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dirty="0">
                <a:latin typeface="Georgia" pitchFamily="18" charset="0"/>
              </a:rPr>
              <a:t> </a:t>
            </a:r>
            <a:r>
              <a:rPr lang="ru-RU" sz="2000" dirty="0" smtClean="0">
                <a:latin typeface="Georgia" pitchFamily="18" charset="0"/>
              </a:rPr>
              <a:t>Война</a:t>
            </a:r>
            <a:r>
              <a:rPr lang="ru-RU" sz="2000" dirty="0">
                <a:latin typeface="Georgia" pitchFamily="18" charset="0"/>
              </a:rPr>
              <a:t> </a:t>
            </a:r>
            <a:r>
              <a:rPr lang="ru-RU" sz="2000" dirty="0" smtClean="0">
                <a:latin typeface="Georgia" pitchFamily="18" charset="0"/>
              </a:rPr>
              <a:t>велась против</a:t>
            </a:r>
            <a:r>
              <a:rPr lang="ru-RU" sz="2000" dirty="0">
                <a:latin typeface="Georgia" pitchFamily="18" charset="0"/>
              </a:rPr>
              <a:t> Османской империи и союзного с ней Крымского </a:t>
            </a:r>
            <a:r>
              <a:rPr lang="ru-RU" sz="2000" dirty="0" smtClean="0">
                <a:latin typeface="Georgia" pitchFamily="18" charset="0"/>
              </a:rPr>
              <a:t>ханства,  </a:t>
            </a:r>
            <a:r>
              <a:rPr lang="ru-RU" sz="2000" dirty="0">
                <a:latin typeface="Georgia" pitchFamily="18" charset="0"/>
              </a:rPr>
              <a:t>вызванная агрессивной политикой </a:t>
            </a:r>
            <a:r>
              <a:rPr lang="ru-RU" sz="2000" dirty="0" smtClean="0">
                <a:latin typeface="Georgia" pitchFamily="18" charset="0"/>
              </a:rPr>
              <a:t>Порты (правительство Турции) </a:t>
            </a:r>
            <a:r>
              <a:rPr lang="ru-RU" sz="2000" dirty="0">
                <a:latin typeface="Georgia" pitchFamily="18" charset="0"/>
              </a:rPr>
              <a:t>на Украине. </a:t>
            </a:r>
            <a:r>
              <a:rPr lang="ru-RU" sz="2000" dirty="0" smtClean="0">
                <a:latin typeface="Georgia" pitchFamily="18" charset="0"/>
              </a:rPr>
              <a:t>По </a:t>
            </a:r>
            <a:r>
              <a:rPr lang="ru-RU" sz="2000" b="1" i="1" dirty="0" smtClean="0">
                <a:solidFill>
                  <a:srgbClr val="C00000"/>
                </a:solidFill>
                <a:latin typeface="Georgia" pitchFamily="18" charset="0"/>
              </a:rPr>
              <a:t>Бахчисарайскому </a:t>
            </a:r>
            <a:r>
              <a:rPr lang="ru-RU" sz="2000" b="1" i="1" dirty="0">
                <a:solidFill>
                  <a:srgbClr val="C00000"/>
                </a:solidFill>
                <a:latin typeface="Georgia" pitchFamily="18" charset="0"/>
              </a:rPr>
              <a:t>миру</a:t>
            </a:r>
            <a:r>
              <a:rPr lang="ru-RU" sz="2000" dirty="0">
                <a:latin typeface="Georgia" pitchFamily="18" charset="0"/>
              </a:rPr>
              <a:t> Турция признала за Россией Левобережную Украину и Киев.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404664"/>
            <a:ext cx="849694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Русско-турецкая война </a:t>
            </a:r>
          </a:p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(1676-1681)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9458" name="Picture 2" descr="http://www.distedu.ru/mirror/_hist/lesson-history.narod.ru/map/rt167-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2853"/>
            <a:ext cx="5652120" cy="49165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268760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Georgia" pitchFamily="18" charset="0"/>
              </a:rPr>
              <a:t>Короткое царствование Фёдора Алексеевича ознаменовано некоторыми важными </a:t>
            </a:r>
            <a:r>
              <a:rPr lang="ru-RU" dirty="0" smtClean="0">
                <a:latin typeface="Georgia" pitchFamily="18" charset="0"/>
              </a:rPr>
              <a:t>преобразованиями </a:t>
            </a:r>
            <a:r>
              <a:rPr lang="ru-RU" dirty="0">
                <a:latin typeface="Georgia" pitchFamily="18" charset="0"/>
              </a:rPr>
              <a:t>и </a:t>
            </a:r>
            <a:r>
              <a:rPr lang="ru-RU" dirty="0" smtClean="0">
                <a:latin typeface="Georgia" pitchFamily="18" charset="0"/>
              </a:rPr>
              <a:t>реформами</a:t>
            </a:r>
            <a:r>
              <a:rPr lang="ru-RU" dirty="0">
                <a:latin typeface="Georgia" pitchFamily="18" charset="0"/>
              </a:rPr>
              <a:t>:</a:t>
            </a:r>
            <a:endParaRPr lang="ru-RU" dirty="0" smtClean="0">
              <a:latin typeface="Georgia" pitchFamily="18" charset="0"/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1792" y="548681"/>
            <a:ext cx="860043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Georgia" pitchFamily="18" charset="0"/>
              </a:rPr>
              <a:t>Преобразования Фёдора Алексеевича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1988840"/>
            <a:ext cx="7488832" cy="1631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1678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- общая перепись населения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1679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-  введен новый подворный налог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1682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 - отменена местничества (назначение на должность по знатности рода и богатства)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  Реформа армии (формирование полков иноземного строя)</a:t>
            </a:r>
          </a:p>
        </p:txBody>
      </p:sp>
      <p:pic>
        <p:nvPicPr>
          <p:cNvPr id="18434" name="Picture 2" descr="http://historicus.ru/assets/images/voini_novii_stroi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789040"/>
            <a:ext cx="3960440" cy="2574804"/>
          </a:xfrm>
          <a:prstGeom prst="rect">
            <a:avLst/>
          </a:prstGeom>
          <a:noFill/>
        </p:spPr>
      </p:pic>
      <p:pic>
        <p:nvPicPr>
          <p:cNvPr id="18436" name="Picture 4" descr="http://shkolazhizni.ru/img/content/i61/615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077072"/>
            <a:ext cx="2088232" cy="208823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27584" y="6021288"/>
            <a:ext cx="10262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latin typeface="Georgia" pitchFamily="18" charset="0"/>
              </a:rPr>
              <a:t>Казаки</a:t>
            </a:r>
            <a:endParaRPr lang="ru-RU" sz="1600" b="1" i="1" dirty="0"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3848" y="6021289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latin typeface="Georgia" pitchFamily="18" charset="0"/>
              </a:rPr>
              <a:t>Пикенеры</a:t>
            </a:r>
            <a:endParaRPr lang="ru-RU" sz="1400" b="1" i="1" dirty="0"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08304" y="5661249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solidFill>
                  <a:schemeClr val="bg1"/>
                </a:solidFill>
                <a:latin typeface="Georgia" pitchFamily="18" charset="0"/>
              </a:rPr>
              <a:t>                                                Мушкетёр</a:t>
            </a:r>
            <a:endParaRPr lang="ru-RU" sz="1200" b="1" i="1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18440" name="Picture 8" descr="http://livewall.edu-map.ru/livewall/wp-content/uploads/2011/04/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717032"/>
            <a:ext cx="1817998" cy="2564904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4499992" y="5949280"/>
            <a:ext cx="1944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latin typeface="Georgia" pitchFamily="18" charset="0"/>
              </a:rPr>
              <a:t>Рейтары</a:t>
            </a:r>
            <a:r>
              <a:rPr lang="ru-RU" b="1" i="1" dirty="0" smtClean="0">
                <a:latin typeface="Georgia" pitchFamily="18" charset="0"/>
              </a:rPr>
              <a:t> </a:t>
            </a:r>
            <a:endParaRPr lang="ru-RU" b="1" i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the-submarine.ru/images/topics/photos/b/2015/03/2401_1_1425568515_5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8238435" cy="56043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0"/>
            <a:ext cx="828092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Иван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V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Алексеевич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(1682-1696)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22530" name="Picture 2" descr="Ivan V kreml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3669597" cy="44837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067944" y="1412776"/>
            <a:ext cx="460851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Georgia" pitchFamily="18" charset="0"/>
              </a:rPr>
              <a:t>Фёдор </a:t>
            </a:r>
            <a:r>
              <a:rPr lang="ru-RU" sz="1600" dirty="0">
                <a:latin typeface="Georgia" pitchFamily="18" charset="0"/>
              </a:rPr>
              <a:t>Алексеевич, умер, не оставив наследника, 15-летний Иван Алексеевич, как следующий по старшинству, должен был наследовать престол.</a:t>
            </a:r>
          </a:p>
          <a:p>
            <a:pPr algn="ctr"/>
            <a:r>
              <a:rPr lang="ru-RU" sz="1600" dirty="0">
                <a:latin typeface="Georgia" pitchFamily="18" charset="0"/>
              </a:rPr>
              <a:t>Иван Алексеевич был с детства болезненным и неспособным к управлению страной. Поэтому было предложено отстранить его и выбрать следующим царём его единокровного брата 10-летнего </a:t>
            </a:r>
            <a:r>
              <a:rPr lang="ru-RU" sz="1600" dirty="0" smtClean="0">
                <a:latin typeface="Georgia" pitchFamily="18" charset="0"/>
              </a:rPr>
              <a:t>Петра.</a:t>
            </a:r>
            <a:endParaRPr lang="ru-RU" sz="1600" dirty="0">
              <a:latin typeface="Georgia" pitchFamily="18" charset="0"/>
            </a:endParaRPr>
          </a:p>
          <a:p>
            <a:pPr algn="ctr"/>
            <a:r>
              <a:rPr lang="ru-RU" sz="1600" dirty="0">
                <a:latin typeface="Georgia" pitchFamily="18" charset="0"/>
              </a:rPr>
              <a:t>Об Иване Алексеевиче говорили, будто бы он слабоумен, что, возможно, являлось наветом Нарышкиных, который они распространяли в период ожесточённой борьбы за власть с Милославскими. </a:t>
            </a:r>
            <a:r>
              <a:rPr lang="ru-RU" sz="1600" dirty="0" smtClean="0">
                <a:latin typeface="Georgia" pitchFamily="18" charset="0"/>
              </a:rPr>
              <a:t>Известно</a:t>
            </a:r>
            <a:r>
              <a:rPr lang="ru-RU" sz="1600" dirty="0">
                <a:latin typeface="Georgia" pitchFamily="18" charset="0"/>
              </a:rPr>
              <a:t>, что находясь в самом центре этой борьбы, Иван Алексеевич ни разу не попытался принять в ней активное участие, и не проявлял интереса к государственной деятельности.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3"/>
            <a:ext cx="842493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Georgia" pitchFamily="18" charset="0"/>
              </a:rPr>
              <a:t>Пётр </a:t>
            </a:r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Georgia" pitchFamily="18" charset="0"/>
              </a:rPr>
              <a:t>I </a:t>
            </a: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Georgia" pitchFamily="18" charset="0"/>
              </a:rPr>
              <a:t>Алексеевич (1682-1725)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Georgia" pitchFamily="18" charset="0"/>
            </a:endParaRPr>
          </a:p>
        </p:txBody>
      </p:sp>
      <p:pic>
        <p:nvPicPr>
          <p:cNvPr id="4" name="Picture 8" descr="Картинка 4 из 8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3789040"/>
            <a:ext cx="2247691" cy="27089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6" descr="Петр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124744"/>
            <a:ext cx="3312368" cy="4622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7" descr="Дьяк Н.Зотов обучает Петра. Книж.миниатюра перв.пол.XVIII в.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1196752"/>
            <a:ext cx="2520950" cy="51530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084168" y="1196752"/>
            <a:ext cx="280831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Calibri" pitchFamily="34" charset="0"/>
                <a:cs typeface="PragmaticaKMM"/>
              </a:rPr>
              <a:t>Лишившись в 1676 отца, Петр до десяти лет воспитывался под присмотром старшего брата царя Федора Алексеевича, который выбрал для него в учителя подьячего </a:t>
            </a:r>
          </a:p>
          <a:p>
            <a:pPr algn="ctr"/>
            <a:r>
              <a:rPr lang="ru-RU" sz="2000" i="1" dirty="0" smtClean="0">
                <a:solidFill>
                  <a:srgbClr val="C00000"/>
                </a:solidFill>
                <a:latin typeface="Monotype Corsiva" pitchFamily="66" charset="0"/>
                <a:ea typeface="Calibri" pitchFamily="34" charset="0"/>
                <a:cs typeface="PragmaticaKMM"/>
              </a:rPr>
              <a:t>Никиту Зотова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Calibri" pitchFamily="34" charset="0"/>
                <a:cs typeface="PragmaticaKMM"/>
              </a:rPr>
              <a:t>, обучавшего мальчика грамоте. 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  <a:ea typeface="Calibri" pitchFamily="34" charset="0"/>
              <a:cs typeface="PragmaticaKMM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548680"/>
            <a:ext cx="849694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Кризис 1682 г. Стрелецкий бунт (Хованщина)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323528" y="1196752"/>
          <a:ext cx="8424936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 descr="Рисунок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24128" y="2945363"/>
            <a:ext cx="2664296" cy="30420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508104" y="6021288"/>
            <a:ext cx="309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>
                <a:latin typeface="Georgia" pitchFamily="18" charset="0"/>
              </a:rPr>
              <a:t>Двойной царский трон</a:t>
            </a:r>
            <a:endParaRPr lang="ru-RU" sz="1600" i="1" dirty="0"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6021288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Царица Наталья Кирилловна показывает Ивана V стрельцам, чтобы доказать, что он жив-здоров. </a:t>
            </a:r>
          </a:p>
        </p:txBody>
      </p:sp>
      <p:pic>
        <p:nvPicPr>
          <p:cNvPr id="1026" name="Picture 2" descr="https://upload.wikimedia.org/wikipedia/commons/thumb/5/51/Orenburgsky.jpg/800px-Orenburgsky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560" y="2996952"/>
            <a:ext cx="4176464" cy="29436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751</TotalTime>
  <Words>397</Words>
  <Application>Microsoft Office PowerPoint</Application>
  <PresentationFormat>Экран (4:3)</PresentationFormat>
  <Paragraphs>57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Super</cp:lastModifiedBy>
  <cp:revision>78</cp:revision>
  <dcterms:created xsi:type="dcterms:W3CDTF">2015-03-15T06:57:48Z</dcterms:created>
  <dcterms:modified xsi:type="dcterms:W3CDTF">2017-01-26T18:17:20Z</dcterms:modified>
</cp:coreProperties>
</file>