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0" r:id="rId5"/>
    <p:sldId id="278" r:id="rId6"/>
    <p:sldId id="279" r:id="rId7"/>
    <p:sldId id="274" r:id="rId8"/>
    <p:sldId id="275" r:id="rId9"/>
    <p:sldId id="276" r:id="rId10"/>
    <p:sldId id="277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81" r:id="rId23"/>
    <p:sldId id="282" r:id="rId24"/>
    <p:sldId id="283" r:id="rId25"/>
    <p:sldId id="284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E441-DE18-4D83-97B9-1D2F30DC4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0319-6859-43FE-B188-1BC3609B521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AEDB-E965-4CB4-B31B-0516A3940C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86600" cy="1447800"/>
          </a:xfrm>
        </p:spPr>
        <p:txBody>
          <a:bodyPr/>
          <a:lstStyle/>
          <a:p>
            <a:pPr algn="ctr"/>
            <a:r>
              <a:rPr lang="ru-RU" sz="4000" b="1" smtClean="0">
                <a:latin typeface="Comic Sans MS" pitchFamily="66" charset="0"/>
              </a:rPr>
              <a:t>Призвание варяжских князей: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4167188" cy="4500563"/>
          </a:xfrm>
          <a:noFill/>
          <a:ln w="57150">
            <a:solidFill>
              <a:srgbClr val="0000FF"/>
            </a:solidFill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876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862г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/>
              <a:t>славяне </a:t>
            </a:r>
            <a:r>
              <a:rPr lang="ru-RU" dirty="0"/>
              <a:t>пригласили варяжских князей из племени </a:t>
            </a:r>
            <a:r>
              <a:rPr lang="ru-RU" dirty="0" err="1"/>
              <a:t>русь</a:t>
            </a:r>
            <a:r>
              <a:rPr lang="ru-RU" dirty="0"/>
              <a:t> для управления –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Рюрика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Синеуса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Трувора. </a:t>
            </a:r>
            <a:r>
              <a:rPr lang="ru-RU" dirty="0"/>
              <a:t>Правили в городах- Новгород, Ладога, </a:t>
            </a:r>
            <a:r>
              <a:rPr lang="ru-RU" dirty="0" err="1"/>
              <a:t>Белоозеро</a:t>
            </a:r>
            <a:r>
              <a:rPr lang="ru-RU" dirty="0"/>
              <a:t>, Изборск.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dirty="0"/>
              <a:t>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dirty="0"/>
          </a:p>
        </p:txBody>
      </p:sp>
      <p:sp>
        <p:nvSpPr>
          <p:cNvPr id="26629" name="WordArt 6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3810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Рюрик (862-879 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435" y="116087"/>
            <a:ext cx="8229600" cy="360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945-957 гг.</a:t>
            </a:r>
          </a:p>
        </p:txBody>
      </p:sp>
      <p:pic>
        <p:nvPicPr>
          <p:cNvPr id="9219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29302"/>
            <a:ext cx="3544887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39750" y="5849938"/>
            <a:ext cx="83534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solidFill>
                  <a:srgbClr val="FF3300"/>
                </a:solidFill>
              </a:rPr>
              <a:t>1-я месть княгини Ольги</a:t>
            </a:r>
            <a:r>
              <a:rPr lang="ru-RU" sz="2000" b="1"/>
              <a:t>: Сваты, 20 древлян, прибыли в ладье, </a:t>
            </a:r>
          </a:p>
          <a:p>
            <a:pPr algn="ctr"/>
            <a:r>
              <a:rPr lang="ru-RU" sz="2000" b="1"/>
              <a:t>которую киевляне отнесли и бросили в глубокую яму на дворе</a:t>
            </a:r>
          </a:p>
          <a:p>
            <a:pPr algn="ctr"/>
            <a:r>
              <a:rPr lang="ru-RU" sz="2000" b="1"/>
              <a:t> терема Ольги. Сватов-послов закопали живьем вместе с ладьёй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37" y="596840"/>
            <a:ext cx="4216319" cy="52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C135B6A-D570-437F-A184-711E1A2913D9}" type="datetime1">
              <a:rPr lang="ru-RU" sz="1400"/>
              <a:pPr/>
              <a:t>28.09.2016</a:t>
            </a:fld>
            <a:endParaRPr lang="ru-RU" sz="1400"/>
          </a:p>
        </p:txBody>
      </p:sp>
      <p:pic>
        <p:nvPicPr>
          <p:cNvPr id="11267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84213" y="765175"/>
            <a:ext cx="82089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solidFill>
                  <a:srgbClr val="FF3300"/>
                </a:solidFill>
              </a:rPr>
              <a:t>2-я месть</a:t>
            </a:r>
            <a:r>
              <a:rPr lang="ru-RU" sz="2000" b="1"/>
              <a:t>: Ольга попросила для уважения прислать к ней </a:t>
            </a:r>
          </a:p>
          <a:p>
            <a:pPr algn="ctr"/>
            <a:r>
              <a:rPr lang="ru-RU" sz="2000" b="1"/>
              <a:t>новых послов из лучших мужей, что и было с охотой </a:t>
            </a:r>
          </a:p>
          <a:p>
            <a:pPr algn="ctr"/>
            <a:r>
              <a:rPr lang="ru-RU" sz="2000" b="1"/>
              <a:t>исполнено древлянами. Посольство из знатных древлян</a:t>
            </a:r>
          </a:p>
          <a:p>
            <a:pPr algn="ctr"/>
            <a:r>
              <a:rPr lang="ru-RU" sz="2000" b="1"/>
              <a:t>сожгли в бане, пока те мылись, готовясь к встрече с княгиней</a:t>
            </a:r>
            <a:endParaRPr lang="ru-RU"/>
          </a:p>
        </p:txBody>
      </p:sp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84213" y="2133600"/>
            <a:ext cx="8208962" cy="403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solidFill>
                  <a:srgbClr val="FF3300"/>
                </a:solidFill>
              </a:rPr>
              <a:t>4-я месть</a:t>
            </a:r>
            <a:r>
              <a:rPr lang="ru-RU" sz="2000" b="1"/>
              <a:t>: </a:t>
            </a:r>
          </a:p>
          <a:p>
            <a:pPr algn="ctr"/>
            <a:r>
              <a:rPr lang="ru-RU" sz="2000" b="1"/>
              <a:t>После безуспешной</a:t>
            </a:r>
          </a:p>
          <a:p>
            <a:pPr algn="ctr"/>
            <a:r>
              <a:rPr lang="ru-RU" sz="2000" b="1"/>
              <a:t> осады Искоростеня </a:t>
            </a:r>
          </a:p>
          <a:p>
            <a:pPr algn="ctr"/>
            <a:r>
              <a:rPr lang="ru-RU" sz="2000" b="1"/>
              <a:t>в течение  лета </a:t>
            </a:r>
          </a:p>
          <a:p>
            <a:pPr algn="ctr"/>
            <a:r>
              <a:rPr lang="ru-RU" sz="2000" b="1"/>
              <a:t>Ольга сожгла город с </a:t>
            </a:r>
          </a:p>
          <a:p>
            <a:pPr algn="ctr"/>
            <a:r>
              <a:rPr lang="ru-RU" sz="2000" b="1"/>
              <a:t>помощью птиц, к </a:t>
            </a:r>
          </a:p>
          <a:p>
            <a:pPr algn="ctr"/>
            <a:r>
              <a:rPr lang="ru-RU" sz="2000" b="1"/>
              <a:t>ногам которых </a:t>
            </a:r>
          </a:p>
          <a:p>
            <a:pPr algn="ctr"/>
            <a:r>
              <a:rPr lang="ru-RU" sz="2000" b="1"/>
              <a:t>велела привязать</a:t>
            </a:r>
          </a:p>
          <a:p>
            <a:pPr algn="ctr"/>
            <a:r>
              <a:rPr lang="ru-RU" sz="2000" b="1"/>
              <a:t>зажжённую паклю с </a:t>
            </a:r>
          </a:p>
          <a:p>
            <a:pPr algn="ctr"/>
            <a:r>
              <a:rPr lang="ru-RU" sz="2000" b="1"/>
              <a:t>серой. Часть защитников </a:t>
            </a:r>
          </a:p>
          <a:p>
            <a:pPr algn="ctr"/>
            <a:r>
              <a:rPr lang="ru-RU" sz="2000" b="1"/>
              <a:t>Искоростеня были</a:t>
            </a:r>
          </a:p>
          <a:p>
            <a:pPr algn="ctr"/>
            <a:r>
              <a:rPr lang="ru-RU" sz="2000" b="1"/>
              <a:t> перебиты, остальные </a:t>
            </a:r>
          </a:p>
          <a:p>
            <a:pPr algn="ctr"/>
            <a:r>
              <a:rPr lang="ru-RU" sz="2000" b="1"/>
              <a:t>покорились</a:t>
            </a:r>
            <a:r>
              <a:rPr lang="ru-RU"/>
              <a:t> </a:t>
            </a:r>
          </a:p>
        </p:txBody>
      </p:sp>
      <p:sp>
        <p:nvSpPr>
          <p:cNvPr id="12291" name="Дата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D298974-8B78-4523-BB10-7C66EEF440FF}" type="datetime1">
              <a:rPr lang="ru-RU" sz="1400"/>
              <a:pPr/>
              <a:t>28.09.2016</a:t>
            </a:fld>
            <a:endParaRPr lang="ru-RU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360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/>
              <a:t>3. Правление княгини Ольги</a:t>
            </a:r>
          </a:p>
        </p:txBody>
      </p:sp>
      <p:pic>
        <p:nvPicPr>
          <p:cNvPr id="12293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684213" y="765175"/>
            <a:ext cx="82089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solidFill>
                  <a:srgbClr val="FF3300"/>
                </a:solidFill>
              </a:rPr>
              <a:t>3-я месть</a:t>
            </a:r>
            <a:r>
              <a:rPr lang="ru-RU" sz="2000" b="1"/>
              <a:t>: Княгиня с небольшой дружиной приехала в земли </a:t>
            </a:r>
          </a:p>
          <a:p>
            <a:pPr algn="ctr"/>
            <a:r>
              <a:rPr lang="ru-RU" sz="2000" b="1"/>
              <a:t>древлян, чтобы по обычаю справить тризну на могиле мужа.</a:t>
            </a:r>
          </a:p>
          <a:p>
            <a:pPr algn="ctr"/>
            <a:r>
              <a:rPr lang="ru-RU" sz="2000" b="1"/>
              <a:t>Опоив во время тризны древлян, Ольга велела рубить их. </a:t>
            </a:r>
          </a:p>
          <a:p>
            <a:pPr algn="ctr"/>
            <a:r>
              <a:rPr lang="ru-RU" sz="2000" b="1"/>
              <a:t>Летопись сообщает о 5 тысячах перебитых древлян</a:t>
            </a:r>
            <a:r>
              <a:rPr lang="ru-RU"/>
              <a:t> </a:t>
            </a:r>
          </a:p>
        </p:txBody>
      </p:sp>
      <p:pic>
        <p:nvPicPr>
          <p:cNvPr id="6350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 animBg="1"/>
      <p:bldP spid="635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60B3286-5A9C-4A0E-B1A7-99726A10D9EF}" type="datetime1">
              <a:rPr lang="ru-RU" sz="1400"/>
              <a:pPr/>
              <a:t>28.09.2016</a:t>
            </a:fld>
            <a:endParaRPr lang="ru-RU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360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/>
              <a:t>Крещение княгини Ольги 957 г.</a:t>
            </a:r>
          </a:p>
        </p:txBody>
      </p:sp>
      <p:pic>
        <p:nvPicPr>
          <p:cNvPr id="13316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258888" y="5084763"/>
            <a:ext cx="4319587" cy="177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В </a:t>
            </a:r>
            <a:r>
              <a:rPr lang="ru-RU" sz="2000" b="1">
                <a:solidFill>
                  <a:srgbClr val="FF3300"/>
                </a:solidFill>
              </a:rPr>
              <a:t>957 году</a:t>
            </a:r>
            <a:r>
              <a:rPr lang="ru-RU" sz="2000" b="1"/>
              <a:t> Ольга нанесла</a:t>
            </a:r>
          </a:p>
          <a:p>
            <a:pPr algn="ctr"/>
            <a:r>
              <a:rPr lang="ru-RU" sz="2000" b="1"/>
              <a:t>официальный визит в</a:t>
            </a:r>
          </a:p>
          <a:p>
            <a:pPr algn="ctr"/>
            <a:r>
              <a:rPr lang="ru-RU" sz="2000" b="1"/>
              <a:t> Константинополь</a:t>
            </a:r>
          </a:p>
        </p:txBody>
      </p:sp>
      <p:pic>
        <p:nvPicPr>
          <p:cNvPr id="6658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860583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72050"/>
            <a:ext cx="1282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6372225" cy="6381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Первая реформа на Руси – реформа взимания дани: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"уроки" – размеры дани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"погосты" – определенные места сбора дани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Ольга стала первой христианкой в княжеской династии (957 год).</a:t>
            </a:r>
          </a:p>
        </p:txBody>
      </p:sp>
      <p:pic>
        <p:nvPicPr>
          <p:cNvPr id="4" name="Picture 5" descr="О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449" y="692696"/>
            <a:ext cx="406355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1916113"/>
            <a:ext cx="5975350" cy="280828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Святослав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957-972 гг.</a:t>
            </a:r>
          </a:p>
        </p:txBody>
      </p:sp>
      <p:pic>
        <p:nvPicPr>
          <p:cNvPr id="15363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Правление </a:t>
            </a:r>
            <a:r>
              <a:rPr lang="ru-RU" sz="2800" b="1" dirty="0" smtClean="0"/>
              <a:t>Святослава</a:t>
            </a:r>
          </a:p>
        </p:txBody>
      </p:sp>
      <p:pic>
        <p:nvPicPr>
          <p:cNvPr id="16387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827088" y="765175"/>
            <a:ext cx="8066087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Уже тогда Святослав прославился тем, что, прежде чем </a:t>
            </a:r>
          </a:p>
          <a:p>
            <a:pPr algn="ctr"/>
            <a:r>
              <a:rPr lang="ru-RU" sz="2000" b="1"/>
              <a:t>напасть на врага, он посылал вперед гонца со словами: </a:t>
            </a:r>
          </a:p>
          <a:p>
            <a:pPr algn="ctr"/>
            <a:r>
              <a:rPr lang="ru-RU" sz="2000" b="1"/>
              <a:t>«</a:t>
            </a:r>
            <a:r>
              <a:rPr lang="ru-RU" sz="2000" b="1">
                <a:solidFill>
                  <a:srgbClr val="FF3300"/>
                </a:solidFill>
              </a:rPr>
              <a:t>Иду на вы!</a:t>
            </a:r>
            <a:r>
              <a:rPr lang="ru-RU" sz="2000" b="1"/>
              <a:t>» (то есть «</a:t>
            </a:r>
            <a:r>
              <a:rPr lang="ru-RU" sz="2000" b="1">
                <a:solidFill>
                  <a:srgbClr val="FF3300"/>
                </a:solidFill>
              </a:rPr>
              <a:t>Иду на вас!</a:t>
            </a:r>
            <a:r>
              <a:rPr lang="ru-RU" sz="2000" b="1"/>
              <a:t>») </a:t>
            </a:r>
          </a:p>
        </p:txBody>
      </p:sp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16113"/>
            <a:ext cx="381635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4572000" y="1844675"/>
            <a:ext cx="432117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Умеренного роста, не слишком </a:t>
            </a:r>
          </a:p>
          <a:p>
            <a:pPr algn="ctr"/>
            <a:r>
              <a:rPr lang="ru-RU" b="1"/>
              <a:t>высокого и не очень низкого, с</a:t>
            </a:r>
          </a:p>
          <a:p>
            <a:pPr algn="ctr"/>
            <a:r>
              <a:rPr lang="ru-RU" b="1"/>
              <a:t>густыми бровями и светло-синими</a:t>
            </a:r>
          </a:p>
          <a:p>
            <a:pPr algn="ctr"/>
            <a:r>
              <a:rPr lang="ru-RU" b="1"/>
              <a:t>глазами, курносый, безбородый, с</a:t>
            </a:r>
          </a:p>
          <a:p>
            <a:pPr algn="ctr"/>
            <a:r>
              <a:rPr lang="ru-RU" b="1"/>
              <a:t>густыми, чрезмерно длинными </a:t>
            </a:r>
          </a:p>
          <a:p>
            <a:pPr algn="ctr"/>
            <a:r>
              <a:rPr lang="ru-RU" b="1"/>
              <a:t>волосами над верхней губой. </a:t>
            </a:r>
          </a:p>
          <a:p>
            <a:pPr algn="ctr"/>
            <a:r>
              <a:rPr lang="ru-RU" b="1"/>
              <a:t>Голова у него была совершенно</a:t>
            </a:r>
          </a:p>
          <a:p>
            <a:pPr algn="ctr"/>
            <a:r>
              <a:rPr lang="ru-RU" b="1"/>
              <a:t>голая, но с одной стороны </a:t>
            </a:r>
          </a:p>
          <a:p>
            <a:pPr algn="ctr"/>
            <a:r>
              <a:rPr lang="ru-RU" b="1"/>
              <a:t>её свисал клок волос — признак </a:t>
            </a:r>
          </a:p>
          <a:p>
            <a:pPr algn="ctr"/>
            <a:r>
              <a:rPr lang="ru-RU" b="1"/>
              <a:t>знатности рода; крепкий затылок, </a:t>
            </a:r>
          </a:p>
          <a:p>
            <a:pPr algn="ctr"/>
            <a:r>
              <a:rPr lang="ru-RU" b="1"/>
              <a:t>широкая грудь и все другие </a:t>
            </a:r>
          </a:p>
          <a:p>
            <a:pPr algn="ctr"/>
            <a:r>
              <a:rPr lang="ru-RU" b="1"/>
              <a:t>части тела вполне соразмерные, но</a:t>
            </a:r>
          </a:p>
          <a:p>
            <a:pPr algn="ctr"/>
            <a:r>
              <a:rPr lang="ru-RU" b="1"/>
              <a:t> выглядел он хмурым и суровым</a:t>
            </a:r>
            <a:r>
              <a:rPr lang="ru-RU"/>
              <a:t> 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755650" y="5661025"/>
            <a:ext cx="81375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Одно ухо у него была вдета золотая серьга; она была </a:t>
            </a:r>
          </a:p>
          <a:p>
            <a:pPr algn="ctr"/>
            <a:r>
              <a:rPr lang="ru-RU" sz="2000" b="1" dirty="0"/>
              <a:t>украшена карбункулом, обрамленным двумя жемчужинами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 animBg="1"/>
      <p:bldP spid="70676" grpId="0" animBg="1"/>
      <p:bldP spid="706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11285"/>
            <a:ext cx="5400675" cy="1584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Основные направления походов князя Святослава</a:t>
            </a:r>
            <a:endPara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1" name="Picture 4" descr="святосл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7312" cy="3005138"/>
          </a:xfrm>
          <a:prstGeom prst="rect">
            <a:avLst/>
          </a:prstGeom>
          <a:noFill/>
          <a:ln w="9525">
            <a:solidFill>
              <a:srgbClr val="FFC081"/>
            </a:solidFill>
            <a:miter lim="800000"/>
            <a:headEnd/>
            <a:tailEnd/>
          </a:ln>
        </p:spPr>
      </p:pic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3132138" y="3500438"/>
            <a:ext cx="144462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339975" y="3068638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Киев 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572000" y="2205038"/>
            <a:ext cx="1800225" cy="935037"/>
          </a:xfrm>
          <a:prstGeom prst="rect">
            <a:avLst/>
          </a:prstGeom>
          <a:solidFill>
            <a:srgbClr val="FFD5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572000" y="4076700"/>
            <a:ext cx="1800225" cy="935038"/>
          </a:xfrm>
          <a:prstGeom prst="rect">
            <a:avLst/>
          </a:prstGeom>
          <a:solidFill>
            <a:srgbClr val="FFD5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11188" y="3932238"/>
            <a:ext cx="1800225" cy="935037"/>
          </a:xfrm>
          <a:prstGeom prst="rect">
            <a:avLst/>
          </a:prstGeom>
          <a:solidFill>
            <a:srgbClr val="FFD5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900113" y="5229225"/>
            <a:ext cx="1800225" cy="935038"/>
          </a:xfrm>
          <a:prstGeom prst="rect">
            <a:avLst/>
          </a:prstGeom>
          <a:solidFill>
            <a:srgbClr val="FFD5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 flipV="1">
            <a:off x="3276600" y="2636838"/>
            <a:ext cx="12239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5508625" y="32131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H="1" flipV="1">
            <a:off x="3276600" y="3716338"/>
            <a:ext cx="1223963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1476375" y="3573463"/>
            <a:ext cx="15827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1403350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716463" y="2205038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Поход на Волжскую Б</a:t>
            </a:r>
            <a:r>
              <a:rPr lang="ru-RU" b="1"/>
              <a:t>у</a:t>
            </a:r>
            <a:r>
              <a:rPr lang="ru-RU"/>
              <a:t>лгарию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4716463" y="4076700"/>
            <a:ext cx="1584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Разгром Хазарского каганата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684213" y="3933825"/>
            <a:ext cx="172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Поход против Дунайской Б</a:t>
            </a:r>
            <a:r>
              <a:rPr lang="ru-RU" b="1"/>
              <a:t>о</a:t>
            </a:r>
            <a:r>
              <a:rPr lang="ru-RU"/>
              <a:t>лгарии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042988" y="537368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Война с Византией</a:t>
            </a:r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 flipV="1">
            <a:off x="2411413" y="4292600"/>
            <a:ext cx="576262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3059113" y="407670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H="1">
            <a:off x="3059113" y="407670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419872" y="3571875"/>
            <a:ext cx="1080691" cy="720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69" grpId="0"/>
      <p:bldP spid="74770" grpId="0"/>
      <p:bldP spid="74771" grpId="0"/>
      <p:bldP spid="74772" grpId="0"/>
      <p:bldP spid="74773" grpId="0" animBg="1"/>
      <p:bldP spid="74774" grpId="0" animBg="1"/>
      <p:bldP spid="747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91880" y="0"/>
            <a:ext cx="5652120" cy="6858000"/>
          </a:xfrm>
        </p:spPr>
        <p:txBody>
          <a:bodyPr>
            <a:normAutofit/>
          </a:bodyPr>
          <a:lstStyle/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 Вещий 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879-912гг.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1" indent="-742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Объединил северную и южную Русь в 882г.</a:t>
            </a:r>
          </a:p>
          <a:p>
            <a:pPr marL="1200150" lvl="1" indent="-742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Подчинил славянские племена и создал Древнерусское государство. </a:t>
            </a:r>
          </a:p>
          <a:p>
            <a:pPr marL="1200150" lvl="1" indent="-742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Походы на Византию 907г., 911 г.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Оле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460851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карта-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Дата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BE97C15-E179-4027-B345-E5AEDB8B3D1A}" type="datetime1">
              <a:rPr lang="ru-RU" sz="1400"/>
              <a:pPr/>
              <a:t>28.09.2016</a:t>
            </a:fld>
            <a:endParaRPr lang="ru-RU" sz="1400"/>
          </a:p>
        </p:txBody>
      </p:sp>
      <p:pic>
        <p:nvPicPr>
          <p:cNvPr id="19459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755650" y="476250"/>
            <a:ext cx="80660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«Когда наступила весна, отправился Святослав к порогам. И напал </a:t>
            </a:r>
          </a:p>
          <a:p>
            <a:pPr algn="ctr"/>
            <a:r>
              <a:rPr lang="ru-RU" b="1"/>
              <a:t>на него </a:t>
            </a:r>
            <a:r>
              <a:rPr lang="ru-RU" b="1">
                <a:solidFill>
                  <a:srgbClr val="FF3300"/>
                </a:solidFill>
              </a:rPr>
              <a:t>Куря</a:t>
            </a:r>
            <a:r>
              <a:rPr lang="ru-RU" b="1"/>
              <a:t>, князь печенежский, и убили Святослава, и взяли </a:t>
            </a:r>
          </a:p>
          <a:p>
            <a:pPr algn="ctr"/>
            <a:r>
              <a:rPr lang="ru-RU" b="1"/>
              <a:t>голову его, и сделали чашу из черепа, оковав его, и пили из него»</a:t>
            </a:r>
            <a:r>
              <a:rPr lang="ru-RU"/>
              <a:t> </a:t>
            </a:r>
          </a:p>
        </p:txBody>
      </p:sp>
      <p:pic>
        <p:nvPicPr>
          <p:cNvPr id="7784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4688"/>
            <a:ext cx="3684588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C:\Users\ИВАН\Desktop\1298216451_chas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975" y="1916113"/>
            <a:ext cx="54070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048375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BDE19D-C804-48B9-AE51-B48D2F736F16}" type="datetime1">
              <a:rPr lang="ru-RU" smtClean="0"/>
              <a:pPr/>
              <a:t>28.09.2016</a:t>
            </a:fld>
            <a:endParaRPr lang="ru-RU" dirty="0" smtClean="0"/>
          </a:p>
        </p:txBody>
      </p:sp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24633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Picture 5" descr="Ол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0"/>
            <a:ext cx="460851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Дата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6C99501-5C99-4759-A573-CA50BAE461D9}" type="datetime1">
              <a:rPr lang="ru-RU" sz="1400"/>
              <a:pPr/>
              <a:t>28.09.2016</a:t>
            </a:fld>
            <a:endParaRPr lang="ru-RU" sz="1400"/>
          </a:p>
        </p:txBody>
      </p:sp>
      <p:pic>
        <p:nvPicPr>
          <p:cNvPr id="7171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104775"/>
            <a:ext cx="91122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8" y="3630613"/>
            <a:ext cx="417671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071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82089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2825" y="0"/>
            <a:ext cx="4321175" cy="67421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Игорь Старый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(912-945 гг.)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(сын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Рюрика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915 г.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впервые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встретился с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печенегами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941 г, 944 г.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походы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Константинополь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(945 г. – мир. договор)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Установил полюдье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dirty="0" smtClean="0"/>
          </a:p>
        </p:txBody>
      </p:sp>
      <p:pic>
        <p:nvPicPr>
          <p:cNvPr id="11267" name="Picture 5" descr="Оле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86003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Дата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AB5A4D3-1F4F-4AA0-9E2A-A4DED1E0FEA5}" type="datetime1">
              <a:rPr lang="ru-RU" sz="1400"/>
              <a:pPr/>
              <a:t>28.09.2016</a:t>
            </a:fld>
            <a:endParaRPr lang="ru-RU" sz="1400"/>
          </a:p>
        </p:txBody>
      </p:sp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8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Ол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28396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054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738563"/>
            <a:ext cx="6084887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3284538"/>
            <a:ext cx="914400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941 г. - неудачный поход князя Игоря на Византию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68FD0E0-613E-431C-B356-336AB1DCF3DF}" type="datetime1">
              <a:rPr lang="ru-RU" sz="1400"/>
              <a:pPr/>
              <a:t>28.09.2016</a:t>
            </a:fld>
            <a:endParaRPr lang="ru-RU" sz="1400"/>
          </a:p>
        </p:txBody>
      </p:sp>
      <p:pic>
        <p:nvPicPr>
          <p:cNvPr id="3075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611188" y="836613"/>
            <a:ext cx="82819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II</a:t>
            </a:r>
            <a:r>
              <a:rPr lang="ru-RU" sz="3600" b="1">
                <a:solidFill>
                  <a:srgbClr val="C00000"/>
                </a:solidFill>
              </a:rPr>
              <a:t> поход Игоря в 944 г.</a:t>
            </a:r>
            <a:r>
              <a:rPr lang="ru-RU" sz="32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08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73800"/>
            <a:ext cx="617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ПОЛЮДЬЕ – Сбор дани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5105400" y="0"/>
            <a:ext cx="4038600" cy="216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«Поразмыслив, сказал своей</a:t>
            </a:r>
          </a:p>
          <a:p>
            <a:pPr algn="ctr"/>
            <a:r>
              <a:rPr lang="ru-RU" sz="2000" b="1"/>
              <a:t> дружине: «</a:t>
            </a:r>
            <a:r>
              <a:rPr lang="ru-RU" sz="2000" b="1">
                <a:solidFill>
                  <a:srgbClr val="002060"/>
                </a:solidFill>
              </a:rPr>
              <a:t>Идите с данью домой, а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я возвращусь и похожу еще". И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отпустил дружину свою домой,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а сам с малой частью дружины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вернулся, желая большего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 богатства».</a:t>
            </a:r>
            <a:r>
              <a:rPr lang="ru-RU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6019800"/>
            <a:ext cx="48244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Князь Игорь собирает дань с древлян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 animBg="1"/>
      <p:bldP spid="54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3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7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6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5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4" descr="0015-015-2000j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533400" y="2057400"/>
            <a:ext cx="8281988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«Древляне же, услышав, что идет снова, держали совет с князем </a:t>
            </a:r>
          </a:p>
          <a:p>
            <a:pPr algn="ctr"/>
            <a:r>
              <a:rPr lang="ru-RU" sz="2000" b="1"/>
              <a:t>своим Малом: «Если повадится волк к овцам, то вынесет все</a:t>
            </a:r>
          </a:p>
          <a:p>
            <a:pPr algn="ctr"/>
            <a:r>
              <a:rPr lang="ru-RU" sz="2000" b="1"/>
              <a:t>стадо, пока не убьют его; так и этот: если не убьем его, то всех </a:t>
            </a:r>
          </a:p>
          <a:p>
            <a:pPr algn="ctr"/>
            <a:r>
              <a:rPr lang="ru-RU" sz="2000" b="1"/>
              <a:t>нас погубит» [...] и древляне, выйдя из города Искоростеня, </a:t>
            </a:r>
          </a:p>
          <a:p>
            <a:pPr algn="ctr"/>
            <a:r>
              <a:rPr lang="ru-RU" sz="2000" b="1"/>
              <a:t>убили Игоря и дружинников его, так как было их мало».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652</Words>
  <Application>Microsoft Office PowerPoint</Application>
  <PresentationFormat>Экран (4:3)</PresentationFormat>
  <Paragraphs>109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Wingdings</vt:lpstr>
      <vt:lpstr>Тема Office</vt:lpstr>
      <vt:lpstr>Призвание варяжских князей: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Ольга 945-957 гг.</vt:lpstr>
      <vt:lpstr>Презентация PowerPoint</vt:lpstr>
      <vt:lpstr>Презентация PowerPoint</vt:lpstr>
      <vt:lpstr>3. Правление княгини Ольги</vt:lpstr>
      <vt:lpstr>Крещение княгини Ольги 957 г.</vt:lpstr>
      <vt:lpstr>Презентация PowerPoint</vt:lpstr>
      <vt:lpstr>Святослав  957-972 гг.</vt:lpstr>
      <vt:lpstr>Правление Святослава</vt:lpstr>
      <vt:lpstr>Основные направления походов князя Святослава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Призвание варяжских князей:</dc:title>
  <dc:creator>ИВАН</dc:creator>
  <cp:lastModifiedBy>Student</cp:lastModifiedBy>
  <cp:revision>4</cp:revision>
  <dcterms:created xsi:type="dcterms:W3CDTF">2016-08-07T07:56:26Z</dcterms:created>
  <dcterms:modified xsi:type="dcterms:W3CDTF">2016-09-28T10:06:45Z</dcterms:modified>
</cp:coreProperties>
</file>