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8" r:id="rId2"/>
    <p:sldId id="260" r:id="rId3"/>
    <p:sldId id="261" r:id="rId4"/>
    <p:sldId id="259" r:id="rId5"/>
    <p:sldId id="262" r:id="rId6"/>
    <p:sldId id="263" r:id="rId7"/>
    <p:sldId id="265" r:id="rId8"/>
    <p:sldId id="269" r:id="rId9"/>
    <p:sldId id="271" r:id="rId10"/>
    <p:sldId id="267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8" autoAdjust="0"/>
  </p:normalViewPr>
  <p:slideViewPr>
    <p:cSldViewPr>
      <p:cViewPr>
        <p:scale>
          <a:sx n="70" d="100"/>
          <a:sy n="70" d="100"/>
        </p:scale>
        <p:origin x="-7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7F06D-1C36-491B-992F-0B96ADC79E26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86494-D7FE-4B3E-A234-6C5A8231F6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2684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86494-D7FE-4B3E-A234-6C5A8231F6F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&#1050;&#1088;&#1077;&#1089;&#1090;&#1100;&#1103;&#1085;&#1077;.mp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11560" y="0"/>
            <a:ext cx="801545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Крестьянская реформа 1861 года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Рисунок 4" descr="0040-030.jpg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2060848"/>
            <a:ext cx="3000396" cy="3864509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  <a:softEdge rad="63500"/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1026" name="Picture 2" descr="C:\Users\Галина\Desktop\800px-Liberation_of_peasants_by_B.Kustodiev_(1907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2132856"/>
            <a:ext cx="5079293" cy="3745979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3635896" y="5949280"/>
            <a:ext cx="5508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Борис Кустодиев. </a:t>
            </a: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Освобождение крестьян (Чтение манифеста)». 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99992" y="0"/>
            <a:ext cx="373454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Распалась цепь великая,</a:t>
            </a:r>
          </a:p>
          <a:p>
            <a:r>
              <a:rPr lang="ru-RU" sz="2400" b="1" dirty="0" smtClean="0"/>
              <a:t>Распалась и ударила</a:t>
            </a:r>
          </a:p>
          <a:p>
            <a:r>
              <a:rPr lang="ru-RU" sz="2400" b="1" dirty="0" smtClean="0"/>
              <a:t>Одним концом по барину,</a:t>
            </a:r>
          </a:p>
          <a:p>
            <a:r>
              <a:rPr lang="ru-RU" sz="2400" b="1" dirty="0" smtClean="0"/>
              <a:t>Другим - по мужику.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660232" y="1556792"/>
            <a:ext cx="1631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Н.А.НЕКРАСОВ</a:t>
            </a:r>
            <a:endParaRPr lang="ru-RU" b="1" dirty="0"/>
          </a:p>
        </p:txBody>
      </p:sp>
      <p:sp>
        <p:nvSpPr>
          <p:cNvPr id="4" name="Управляющая кнопка: справка 3">
            <a:hlinkClick r:id="" action="ppaction://noaction" highlightClick="1"/>
          </p:cNvPr>
          <p:cNvSpPr/>
          <p:nvPr/>
        </p:nvSpPr>
        <p:spPr>
          <a:xfrm>
            <a:off x="571472" y="1857364"/>
            <a:ext cx="571504" cy="714380"/>
          </a:xfrm>
          <a:prstGeom prst="actionButtonHelp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571604" y="2071678"/>
            <a:ext cx="608968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вы понимаете эти строки Некрасова?</a:t>
            </a:r>
            <a:endParaRPr lang="ru-RU" sz="2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Рисунок 10" descr="граф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2786058"/>
            <a:ext cx="4071934" cy="3053951"/>
          </a:xfrm>
          <a:prstGeom prst="rect">
            <a:avLst/>
          </a:prstGeom>
        </p:spPr>
      </p:pic>
      <p:sp>
        <p:nvSpPr>
          <p:cNvPr id="14" name="Управляющая кнопка: справка 13">
            <a:hlinkClick r:id="" action="ppaction://noaction" highlightClick="1"/>
          </p:cNvPr>
          <p:cNvSpPr/>
          <p:nvPr/>
        </p:nvSpPr>
        <p:spPr>
          <a:xfrm>
            <a:off x="500034" y="5929330"/>
            <a:ext cx="571504" cy="714380"/>
          </a:xfrm>
          <a:prstGeom prst="actionButtonHelp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500166" y="5929330"/>
            <a:ext cx="7034554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Почему освобождение крестьян вызвало массовый всплеск 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крестьянского недовольства?</a:t>
            </a:r>
            <a:endParaRPr lang="ru-RU" sz="20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Рисунок 9" descr="clip_image0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3042" y="142852"/>
            <a:ext cx="2132291" cy="187167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7" grpId="0" animBg="1"/>
      <p:bldP spid="14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0"/>
            <a:ext cx="71513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Значение отмены крепостного права</a:t>
            </a:r>
            <a:endParaRPr lang="ru-RU" sz="32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836712"/>
          <a:ext cx="9144000" cy="60212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/>
                <a:gridCol w="4572000"/>
              </a:tblGrid>
              <a:tr h="67727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bg1"/>
                          </a:solidFill>
                        </a:rPr>
                        <a:t>Прогрессивные черты</a:t>
                      </a:r>
                      <a:endParaRPr lang="ru-R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bg1"/>
                          </a:solidFill>
                        </a:rPr>
                        <a:t>Отрицательные черты</a:t>
                      </a:r>
                      <a:endParaRPr lang="ru-R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173006">
                <a:tc>
                  <a:txBody>
                    <a:bodyPr/>
                    <a:lstStyle/>
                    <a:p>
                      <a:r>
                        <a:rPr lang="ru-RU" dirty="0" smtClean="0"/>
                        <a:t>1.Освобождение крестьян привело к появлению свободных</a:t>
                      </a:r>
                      <a:r>
                        <a:rPr lang="ru-RU" baseline="0" dirty="0" smtClean="0"/>
                        <a:t> рабочих рук и увеличению наемного труда в промышленности. Это дало толчок быстрому экономическому развитию страны.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 Появление основного противоречия в деревне: крупное помещичье землевладение и малоземелье крестьян.</a:t>
                      </a:r>
                    </a:p>
                    <a:p>
                      <a:r>
                        <a:rPr lang="ru-RU" dirty="0" smtClean="0"/>
                        <a:t>С этого времени аграрный</a:t>
                      </a:r>
                      <a:r>
                        <a:rPr lang="ru-RU" baseline="0" dirty="0" smtClean="0"/>
                        <a:t> вопрос становится основным в деревне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2171004">
                <a:tc>
                  <a:txBody>
                    <a:bodyPr/>
                    <a:lstStyle/>
                    <a:p>
                      <a:r>
                        <a:rPr lang="ru-RU" dirty="0" smtClean="0"/>
                        <a:t>2.Отмена крепостного права изменила социальную структуру общества и поставила вопрос о необходимости проведения других реформ.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2.Крестьянин остался экономически зависимым от общины, выйти из которой согласно закону он не мог.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50" y="500042"/>
            <a:ext cx="62151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«… лучше начать уничтожение крепостного права сверху,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нежели ждать того времени, когда оно начнет само собою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уничтожаться снизу.»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Александр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II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5984" y="3643314"/>
            <a:ext cx="52604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b="1" dirty="0" smtClean="0"/>
              <a:t>Поражение России в Крымской войне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 smtClean="0"/>
              <a:t>Крепостное право тормозило развитие страны: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93435" y="4365104"/>
            <a:ext cx="8150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ru-RU" b="1" dirty="0" smtClean="0"/>
              <a:t>крепостные крестьяне не были заинтересованы в результатах своего труда;</a:t>
            </a:r>
          </a:p>
          <a:p>
            <a:pPr marL="342900" indent="-342900">
              <a:buFont typeface="+mj-lt"/>
              <a:buAutoNum type="alphaLcParenR"/>
            </a:pPr>
            <a:r>
              <a:rPr lang="ru-RU" b="1" dirty="0" smtClean="0"/>
              <a:t>отсутствие свободных рабочих рук мешало развитию промышленности.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71600" y="5013176"/>
            <a:ext cx="7500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3"/>
            </a:pPr>
            <a:r>
              <a:rPr lang="ru-RU" b="1" dirty="0" smtClean="0"/>
              <a:t>Необходимость повышения международного престижа России.</a:t>
            </a:r>
            <a:r>
              <a:rPr lang="ru-RU" dirty="0" smtClean="0"/>
              <a:t> </a:t>
            </a:r>
          </a:p>
          <a:p>
            <a:pPr marL="342900" indent="-342900">
              <a:buAutoNum type="arabicPeriod" startAt="3"/>
            </a:pP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000100" y="6143644"/>
            <a:ext cx="521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4.   Усиление крестьянского движения в России.</a:t>
            </a:r>
            <a:endParaRPr lang="ru-RU" b="1" dirty="0"/>
          </a:p>
        </p:txBody>
      </p:sp>
      <p:pic>
        <p:nvPicPr>
          <p:cNvPr id="10" name="Рисунок 9" descr="x1-04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0"/>
            <a:ext cx="2538581" cy="346670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4" name="TextBox 13"/>
          <p:cNvSpPr txBox="1"/>
          <p:nvPr/>
        </p:nvSpPr>
        <p:spPr>
          <a:xfrm>
            <a:off x="3357554" y="2000240"/>
            <a:ext cx="462017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Причины отмены</a:t>
            </a:r>
          </a:p>
          <a:p>
            <a:r>
              <a:rPr lang="ru-RU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крепостного права</a:t>
            </a:r>
            <a:endParaRPr lang="ru-RU" sz="4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46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460"/>
                            </p:stCondLst>
                            <p:childTnLst>
                              <p:par>
                                <p:cTn id="2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460"/>
                            </p:stCondLst>
                            <p:childTnLst>
                              <p:par>
                                <p:cTn id="36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460"/>
                            </p:stCondLst>
                            <p:childTnLst>
                              <p:par>
                                <p:cTn id="4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9" grpId="0"/>
      <p:bldP spid="1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115616" y="0"/>
            <a:ext cx="6572296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ЦЕЛИ РЕФОРМЫ 1861 ГОДА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55576" y="2204864"/>
            <a:ext cx="2071702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Личное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освобождение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крестьян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19872" y="2204864"/>
            <a:ext cx="2071702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Наделение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крестьян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землей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84168" y="2204864"/>
            <a:ext cx="2071702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Введение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крестьянского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самоуправления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3995936" y="980728"/>
            <a:ext cx="857256" cy="113958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1259632" y="980728"/>
            <a:ext cx="857256" cy="113901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660232" y="980728"/>
            <a:ext cx="857256" cy="1211026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image0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3212976"/>
            <a:ext cx="2304256" cy="3431516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2" name="Рисунок 11" descr="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284984"/>
            <a:ext cx="3279913" cy="3212976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3" name="Рисунок 12" descr="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47864" y="3212976"/>
            <a:ext cx="2664296" cy="3591353"/>
          </a:xfrm>
          <a:prstGeom prst="rect">
            <a:avLst/>
          </a:prstGeom>
          <a:effectLst>
            <a:softEdge rad="3175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6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6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6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6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640" y="0"/>
            <a:ext cx="6666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положения реформы</a:t>
            </a:r>
            <a:endParaRPr lang="ru-RU" sz="3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620688"/>
            <a:ext cx="56368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Личное освобождение крестьян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1268760"/>
          <a:ext cx="9144000" cy="44010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3972"/>
                <a:gridCol w="5080028"/>
              </a:tblGrid>
              <a:tr h="41648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Помещику нельзя: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Крестьянину можно: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86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Покупать;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Вступать в брак без согласия помещика;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86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Продавать;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Заниматься промыслами и торговлей;</a:t>
                      </a: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23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Дарить;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Переходить в другие сословия;</a:t>
                      </a: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85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Завещать; 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Поступать на военную службу;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8797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Ссылать на каторгу крестьян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Поступать в учебные заведения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5949280"/>
            <a:ext cx="4067944" cy="707886"/>
          </a:xfrm>
          <a:prstGeom prst="rect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Вывод: крестьянин переставал быть собственностью помещика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5949280"/>
            <a:ext cx="4572000" cy="707886"/>
          </a:xfrm>
          <a:prstGeom prst="rect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Вывод: бывшие крепостные крестьяне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получали гражданские права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5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5918" y="0"/>
            <a:ext cx="59493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положения реформы</a:t>
            </a:r>
            <a:endParaRPr lang="ru-RU" sz="32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14546" y="571504"/>
            <a:ext cx="5233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Наделение  крестьян землей</a:t>
            </a:r>
            <a:endParaRPr lang="ru-RU" sz="2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14546" y="1285860"/>
            <a:ext cx="4864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1. Порядок совершения выкупной сделки</a:t>
            </a:r>
            <a:endParaRPr lang="ru-RU" sz="2000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14348" y="3071810"/>
            <a:ext cx="3857652" cy="64294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20% крестьянин платил сам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57158" y="4429132"/>
            <a:ext cx="2143140" cy="5715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выплатил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786050" y="4429132"/>
            <a:ext cx="2143140" cy="5715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 выплатил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215074" y="1714488"/>
            <a:ext cx="2500330" cy="64294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1,5 раза   реальной стоимости земли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000628" y="3071810"/>
            <a:ext cx="3857652" cy="64294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80% государственная ссуда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42844" y="5500702"/>
            <a:ext cx="2357454" cy="92869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полностью свободен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786050" y="5500702"/>
            <a:ext cx="2571768" cy="92869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временнообязанный</a:t>
            </a:r>
            <a:r>
              <a:rPr lang="ru-RU" dirty="0" smtClean="0"/>
              <a:t> (несет феодальные повинности)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715008" y="4357694"/>
            <a:ext cx="3000396" cy="64294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крестьянин должен возвратить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715008" y="5500702"/>
            <a:ext cx="1285884" cy="92869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течение 49 лет</a:t>
            </a: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500958" y="5500702"/>
            <a:ext cx="1285884" cy="92869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6 % годовых</a:t>
            </a:r>
            <a:endParaRPr lang="ru-RU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428860" y="1714488"/>
            <a:ext cx="3143272" cy="64294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ВЫКУПНАЯ   СУММА</a:t>
            </a:r>
            <a:endParaRPr lang="ru-RU" dirty="0"/>
          </a:p>
        </p:txBody>
      </p:sp>
      <p:sp>
        <p:nvSpPr>
          <p:cNvPr id="27" name="Стрелка вниз 26"/>
          <p:cNvSpPr/>
          <p:nvPr/>
        </p:nvSpPr>
        <p:spPr>
          <a:xfrm>
            <a:off x="5143504" y="2428868"/>
            <a:ext cx="285752" cy="500066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1428728" y="3857628"/>
            <a:ext cx="285752" cy="500066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3286116" y="3857628"/>
            <a:ext cx="285752" cy="500066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7072330" y="3786190"/>
            <a:ext cx="285752" cy="500066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3786182" y="5072074"/>
            <a:ext cx="285752" cy="357190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1071538" y="5072074"/>
            <a:ext cx="285752" cy="357190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6072198" y="5072074"/>
            <a:ext cx="285752" cy="357190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7858148" y="5072074"/>
            <a:ext cx="285752" cy="357190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>
            <a:off x="2928926" y="2428868"/>
            <a:ext cx="285752" cy="500066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Минус 37"/>
          <p:cNvSpPr/>
          <p:nvPr/>
        </p:nvSpPr>
        <p:spPr>
          <a:xfrm>
            <a:off x="5500694" y="1785926"/>
            <a:ext cx="700086" cy="642942"/>
          </a:xfrm>
          <a:prstGeom prst="mathMinu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0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0"/>
            <a:ext cx="59495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положения реформы</a:t>
            </a:r>
            <a:endParaRPr lang="ru-RU" sz="32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3688" y="620688"/>
            <a:ext cx="5086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Наделение крестьян землей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5696" y="1196752"/>
            <a:ext cx="4705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2. Размеры крестьянского надела</a:t>
            </a:r>
            <a:endParaRPr lang="ru-RU" sz="2400" b="1" dirty="0"/>
          </a:p>
        </p:txBody>
      </p:sp>
      <p:pic>
        <p:nvPicPr>
          <p:cNvPr id="2050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714380" cy="100013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03648" y="1772816"/>
            <a:ext cx="7233775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Отрезки</a:t>
            </a:r>
            <a:r>
              <a:rPr lang="ru-RU" dirty="0" smtClean="0"/>
              <a:t>- </a:t>
            </a:r>
            <a:r>
              <a:rPr lang="ru-RU" b="1" dirty="0" smtClean="0"/>
              <a:t>участки земли, отторгнутые у крестьян в пользу помещиков.</a:t>
            </a:r>
          </a:p>
          <a:p>
            <a:r>
              <a:rPr lang="ru-RU" b="1" dirty="0" err="1" smtClean="0">
                <a:solidFill>
                  <a:srgbClr val="C00000"/>
                </a:solidFill>
              </a:rPr>
              <a:t>Десятина</a:t>
            </a:r>
            <a:r>
              <a:rPr lang="ru-RU" b="1" dirty="0" err="1" smtClean="0"/>
              <a:t>=</a:t>
            </a:r>
            <a:r>
              <a:rPr lang="ru-RU" b="1" dirty="0" smtClean="0"/>
              <a:t> 1,097 га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214810" y="2928934"/>
            <a:ext cx="3357586" cy="64294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286248" y="4214818"/>
            <a:ext cx="2214578" cy="64294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86248" y="4929198"/>
            <a:ext cx="2857520" cy="64294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57686" y="5857892"/>
            <a:ext cx="3357586" cy="64294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857224" y="2928934"/>
            <a:ext cx="3186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Надел, которым пользовался </a:t>
            </a:r>
          </a:p>
          <a:p>
            <a:r>
              <a:rPr lang="ru-RU" b="1" dirty="0" smtClean="0"/>
              <a:t>крестьянин до реформы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143108" y="3643314"/>
            <a:ext cx="4071966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Black" pitchFamily="34" charset="0"/>
              </a:rPr>
              <a:t>После реформы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8596" y="4214818"/>
            <a:ext cx="34585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Черноземная зона- до 4 десятин</a:t>
            </a:r>
          </a:p>
          <a:p>
            <a:r>
              <a:rPr lang="ru-RU" b="1" dirty="0" smtClean="0"/>
              <a:t>земли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71472" y="4929198"/>
            <a:ext cx="37006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Нечерноземная зона- до 7 десятин</a:t>
            </a:r>
          </a:p>
          <a:p>
            <a:r>
              <a:rPr lang="ru-RU" b="1" dirty="0" smtClean="0"/>
              <a:t>земли</a:t>
            </a:r>
            <a:endParaRPr lang="ru-RU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71472" y="6072206"/>
            <a:ext cx="297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Степная зона-до 12 десятин</a:t>
            </a:r>
            <a:endParaRPr lang="ru-RU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500826" y="4214818"/>
            <a:ext cx="1143008" cy="64294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143768" y="4929198"/>
            <a:ext cx="500066" cy="64294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7643834" y="5857892"/>
            <a:ext cx="914400" cy="64294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7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7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 animBg="1"/>
      <p:bldP spid="10" grpId="0" animBg="1"/>
      <p:bldP spid="11" grpId="0" animBg="1"/>
      <p:bldP spid="12" grpId="0" animBg="1"/>
      <p:bldP spid="13" grpId="0" animBg="1"/>
      <p:bldP spid="15" grpId="0"/>
      <p:bldP spid="18" grpId="0" animBg="1"/>
      <p:bldP spid="19" grpId="0"/>
      <p:bldP spid="20" grpId="0"/>
      <p:bldP spid="21" grpId="0"/>
      <p:bldP spid="22" grpId="0" animBg="1"/>
      <p:bldP spid="22" grpId="1" animBg="1"/>
      <p:bldP spid="23" grpId="0" animBg="1"/>
      <p:bldP spid="23" grpId="1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0"/>
            <a:ext cx="59495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положения реформы</a:t>
            </a:r>
            <a:endParaRPr lang="ru-RU" sz="32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1720" y="620688"/>
            <a:ext cx="4936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</a:t>
            </a:r>
            <a:r>
              <a:rPr lang="ru-RU" sz="2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Крестьянское самоуправление</a:t>
            </a:r>
            <a:endParaRPr lang="ru-RU" sz="24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0"/>
            <a:ext cx="1100023" cy="121444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31640" y="1196752"/>
            <a:ext cx="7638501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Мировой посредник- </a:t>
            </a:r>
            <a:r>
              <a:rPr lang="ru-RU" b="1" dirty="0" smtClean="0"/>
              <a:t>человек из местных дворян, назначаемый Сенатом,</a:t>
            </a:r>
          </a:p>
          <a:p>
            <a:r>
              <a:rPr lang="ru-RU" b="1" dirty="0" smtClean="0"/>
              <a:t>осуществляющий контроль за исполнением условий уставной грамоты</a:t>
            </a:r>
          </a:p>
          <a:p>
            <a:r>
              <a:rPr lang="ru-RU" b="1" dirty="0" smtClean="0"/>
              <a:t>и решение споров между помещиком и крестьянами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28728" y="2357430"/>
            <a:ext cx="3286148" cy="571504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ГУБЕРНАТОР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28992" y="3214686"/>
            <a:ext cx="2357454" cy="214314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КОНТРОЛЬ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85984" y="3786190"/>
            <a:ext cx="4572032" cy="500066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ВОЛОСТНОЙ СТАРШИНА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85984" y="4286256"/>
            <a:ext cx="4572032" cy="500066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ВОЛОСТНОЙ СХОД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285984" y="5072074"/>
            <a:ext cx="4643470" cy="500066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СЕЛЬСКИЙ СТАРОСТА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285984" y="5572140"/>
            <a:ext cx="4643470" cy="500066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СЕЛЬСКИЙ СХОД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857488" y="6429396"/>
            <a:ext cx="3500462" cy="285752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ДОМОХОЗЯЕВА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714876" y="2357430"/>
            <a:ext cx="3286148" cy="571504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МИРОВОЙ ПОСРЕДНИК</a:t>
            </a:r>
            <a:endParaRPr lang="ru-RU" dirty="0"/>
          </a:p>
        </p:txBody>
      </p:sp>
      <p:sp>
        <p:nvSpPr>
          <p:cNvPr id="17" name="Стрелка вниз 16"/>
          <p:cNvSpPr/>
          <p:nvPr/>
        </p:nvSpPr>
        <p:spPr>
          <a:xfrm>
            <a:off x="4572000" y="3500438"/>
            <a:ext cx="270318" cy="21431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4572000" y="3000372"/>
            <a:ext cx="270318" cy="21431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10800000">
            <a:off x="4572000" y="4857760"/>
            <a:ext cx="270318" cy="21431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верх 20"/>
          <p:cNvSpPr/>
          <p:nvPr/>
        </p:nvSpPr>
        <p:spPr>
          <a:xfrm>
            <a:off x="3929058" y="6072206"/>
            <a:ext cx="214314" cy="33549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верх 21"/>
          <p:cNvSpPr/>
          <p:nvPr/>
        </p:nvSpPr>
        <p:spPr>
          <a:xfrm>
            <a:off x="4572000" y="6072206"/>
            <a:ext cx="214314" cy="33549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верх 22"/>
          <p:cNvSpPr/>
          <p:nvPr/>
        </p:nvSpPr>
        <p:spPr>
          <a:xfrm>
            <a:off x="5214942" y="6072206"/>
            <a:ext cx="214314" cy="33549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000"/>
                            </p:stCondLst>
                            <p:childTnLst>
                              <p:par>
                                <p:cTn id="7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000"/>
                            </p:stCondLst>
                            <p:childTnLst>
                              <p:par>
                                <p:cTn id="8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500"/>
                            </p:stCondLst>
                            <p:childTnLst>
                              <p:par>
                                <p:cTn id="9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728" y="1714488"/>
            <a:ext cx="3000396" cy="307183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72066" y="1714488"/>
            <a:ext cx="2357454" cy="307183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00034" y="4786322"/>
            <a:ext cx="8540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b="1" dirty="0" smtClean="0"/>
              <a:t> 1.От крестьянских общин в пользу помещиков была изъята часть земли (отрезки).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29124" y="1714488"/>
            <a:ext cx="642942" cy="30718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1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5143512"/>
            <a:ext cx="7665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b="1" dirty="0" smtClean="0"/>
              <a:t>2.Крестьян обязали нести в пользу государства выкупные и иные платежи.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215074" y="714356"/>
            <a:ext cx="357190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S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4857752" y="785794"/>
            <a:ext cx="642942" cy="714380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6643702" y="107154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3447" y="5500702"/>
            <a:ext cx="88105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</a:rPr>
              <a:t>   </a:t>
            </a:r>
            <a:r>
              <a:rPr lang="ru-RU" b="1" dirty="0" smtClean="0"/>
              <a:t>3. Испытывая острый недостаток в земле, крестьяне должны были арендовать ее у </a:t>
            </a:r>
          </a:p>
          <a:p>
            <a:pPr algn="just"/>
            <a:r>
              <a:rPr lang="ru-RU" b="1" dirty="0" smtClean="0"/>
              <a:t>помещиков на кабальных условиях.</a:t>
            </a:r>
            <a:endParaRPr lang="ru-RU" b="1" dirty="0"/>
          </a:p>
        </p:txBody>
      </p:sp>
      <p:sp>
        <p:nvSpPr>
          <p:cNvPr id="33" name="Стрелка влево 32"/>
          <p:cNvSpPr/>
          <p:nvPr/>
        </p:nvSpPr>
        <p:spPr>
          <a:xfrm>
            <a:off x="4071934" y="3571876"/>
            <a:ext cx="978408" cy="214314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лево 33"/>
          <p:cNvSpPr/>
          <p:nvPr/>
        </p:nvSpPr>
        <p:spPr>
          <a:xfrm rot="16200000">
            <a:off x="3475573" y="4096799"/>
            <a:ext cx="978408" cy="214314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4643438" y="4214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3</a:t>
            </a:r>
            <a:endParaRPr lang="ru-RU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357158" y="550070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571472" y="6072206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4. Помещики получали большую финансовую помощь от государства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0" name="Минус 39"/>
          <p:cNvSpPr/>
          <p:nvPr/>
        </p:nvSpPr>
        <p:spPr>
          <a:xfrm>
            <a:off x="5357818" y="714356"/>
            <a:ext cx="914400" cy="571504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Минус 40"/>
          <p:cNvSpPr/>
          <p:nvPr/>
        </p:nvSpPr>
        <p:spPr>
          <a:xfrm>
            <a:off x="2357422" y="714356"/>
            <a:ext cx="2771788" cy="571504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Минус 41"/>
          <p:cNvSpPr/>
          <p:nvPr/>
        </p:nvSpPr>
        <p:spPr>
          <a:xfrm rot="5400000">
            <a:off x="1571604" y="1428736"/>
            <a:ext cx="2143140" cy="571504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2428860" y="1500174"/>
            <a:ext cx="357190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S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71868" y="107154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C:\Program Files\Microsoft Office\MEDIA\CAGCAT10\j018560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571744"/>
            <a:ext cx="922630" cy="923544"/>
          </a:xfrm>
          <a:prstGeom prst="rect">
            <a:avLst/>
          </a:prstGeom>
          <a:noFill/>
        </p:spPr>
      </p:pic>
      <p:sp>
        <p:nvSpPr>
          <p:cNvPr id="46" name="Стрелка влево 45"/>
          <p:cNvSpPr/>
          <p:nvPr/>
        </p:nvSpPr>
        <p:spPr>
          <a:xfrm>
            <a:off x="1142976" y="3000372"/>
            <a:ext cx="978408" cy="214314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785786" y="2786058"/>
            <a:ext cx="357190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S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9" name="Круговая стрелка 48"/>
          <p:cNvSpPr/>
          <p:nvPr/>
        </p:nvSpPr>
        <p:spPr>
          <a:xfrm>
            <a:off x="428596" y="2428868"/>
            <a:ext cx="978408" cy="978408"/>
          </a:xfrm>
          <a:prstGeom prst="circular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1" name="Круговая стрелка 50"/>
          <p:cNvSpPr/>
          <p:nvPr/>
        </p:nvSpPr>
        <p:spPr>
          <a:xfrm rot="10800000">
            <a:off x="500034" y="2928934"/>
            <a:ext cx="906970" cy="785818"/>
          </a:xfrm>
          <a:prstGeom prst="circularArrow">
            <a:avLst>
              <a:gd name="adj1" fmla="val 12500"/>
              <a:gd name="adj2" fmla="val 3216845"/>
              <a:gd name="adj3" fmla="val 20457681"/>
              <a:gd name="adj4" fmla="val 10800000"/>
              <a:gd name="adj5" fmla="val 125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28596" y="6357958"/>
            <a:ext cx="6679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b="1" dirty="0" smtClean="0"/>
              <a:t>   5. Немалая часть помещиков разорялась и продавала имения.</a:t>
            </a:r>
            <a:endParaRPr lang="ru-RU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857224" y="192880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14678" y="142852"/>
            <a:ext cx="2714644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i="1" dirty="0" smtClean="0"/>
              <a:t>ИТОГИ РЕФОРМЫ</a:t>
            </a:r>
            <a:endParaRPr lang="ru-RU" sz="2400" b="1" i="1" dirty="0"/>
          </a:p>
        </p:txBody>
      </p:sp>
      <p:sp>
        <p:nvSpPr>
          <p:cNvPr id="29" name="Минус 28"/>
          <p:cNvSpPr/>
          <p:nvPr/>
        </p:nvSpPr>
        <p:spPr>
          <a:xfrm rot="16200000">
            <a:off x="5893603" y="1535893"/>
            <a:ext cx="1000132" cy="500066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7DDB1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3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0"/>
                            </p:stCondLst>
                            <p:childTnLst>
                              <p:par>
                                <p:cTn id="9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6000"/>
                            </p:stCondLst>
                            <p:childTnLst>
                              <p:par>
                                <p:cTn id="100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23" grpId="0" animBg="1"/>
      <p:bldP spid="30" grpId="0" animBg="1"/>
      <p:bldP spid="31" grpId="0"/>
      <p:bldP spid="32" grpId="0"/>
      <p:bldP spid="33" grpId="0" animBg="1"/>
      <p:bldP spid="34" grpId="0" animBg="1"/>
      <p:bldP spid="35" grpId="0"/>
      <p:bldP spid="38" grpId="0"/>
      <p:bldP spid="40" grpId="0" animBg="1"/>
      <p:bldP spid="41" grpId="0" animBg="1"/>
      <p:bldP spid="42" grpId="0" animBg="1"/>
      <p:bldP spid="43" grpId="0" animBg="1"/>
      <p:bldP spid="44" grpId="0"/>
      <p:bldP spid="46" grpId="0" animBg="1"/>
      <p:bldP spid="48" grpId="0" animBg="1"/>
      <p:bldP spid="49" grpId="0" animBg="1"/>
      <p:bldP spid="51" grpId="0" animBg="1"/>
      <p:bldP spid="52" grpId="0"/>
      <p:bldP spid="54" grpId="0"/>
      <p:bldP spid="57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268760"/>
            <a:ext cx="3430734" cy="41499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  <a:softEdge rad="31750"/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Рисунок 2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1196752"/>
            <a:ext cx="3027756" cy="43676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63500"/>
          </a:effectLst>
        </p:spPr>
      </p:pic>
      <p:sp>
        <p:nvSpPr>
          <p:cNvPr id="8" name="TextBox 7"/>
          <p:cNvSpPr txBox="1"/>
          <p:nvPr/>
        </p:nvSpPr>
        <p:spPr>
          <a:xfrm>
            <a:off x="323528" y="188640"/>
            <a:ext cx="5643602" cy="830997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Отпустили крестьян на свободу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Девятнадцатого февраля</a:t>
            </a:r>
            <a:r>
              <a:rPr lang="ru-RU" sz="2400" dirty="0" smtClean="0">
                <a:solidFill>
                  <a:schemeClr val="bg1"/>
                </a:solidFill>
              </a:rPr>
              <a:t>,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11960" y="5733256"/>
            <a:ext cx="4487382" cy="830997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Только землю не дали народу:</a:t>
            </a:r>
          </a:p>
          <a:p>
            <a:pPr algn="ctr"/>
            <a:r>
              <a:rPr lang="ru-RU" sz="2400" b="1" dirty="0" smtClean="0"/>
              <a:t>Вот вам милость дворян и царя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960"/>
                            </p:stCondLst>
                            <p:childTnLst>
                              <p:par>
                                <p:cTn id="1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</TotalTime>
  <Words>531</Words>
  <Application>Microsoft Office PowerPoint</Application>
  <PresentationFormat>Экран (4:3)</PresentationFormat>
  <Paragraphs>113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Windows User</cp:lastModifiedBy>
  <cp:revision>189</cp:revision>
  <dcterms:modified xsi:type="dcterms:W3CDTF">2017-03-19T09:37:32Z</dcterms:modified>
</cp:coreProperties>
</file>