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58" r:id="rId5"/>
    <p:sldId id="260" r:id="rId6"/>
    <p:sldId id="259" r:id="rId7"/>
    <p:sldId id="261" r:id="rId8"/>
    <p:sldId id="262" r:id="rId9"/>
    <p:sldId id="268" r:id="rId10"/>
    <p:sldId id="264" r:id="rId11"/>
    <p:sldId id="269" r:id="rId12"/>
    <p:sldId id="257" r:id="rId13"/>
    <p:sldId id="25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E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1CDB-10C7-4A26-B7FE-5BDF057B142A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292B2-8AE2-481F-9A65-C3BD59234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2276872"/>
            <a:ext cx="6480720" cy="1470025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</a:t>
            </a:r>
            <a:b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Николая </a:t>
            </a:r>
            <a:r>
              <a:rPr lang="en-US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1825-1855 гг.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 descr="nik1_18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1833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КРЕПОСТНОЕ   ПРАВО   </a:t>
            </a:r>
          </a:p>
          <a:p>
            <a:pPr algn="ctr">
              <a:buFont typeface="Wingdings" pitchFamily="2" charset="2"/>
              <a:buNone/>
            </a:pPr>
            <a:r>
              <a:rPr lang="ru-RU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РОССИИ    </a:t>
            </a:r>
          </a:p>
          <a:p>
            <a:pPr algn="ctr">
              <a:buFont typeface="Wingdings" pitchFamily="2" charset="2"/>
              <a:buNone/>
            </a:pPr>
            <a:r>
              <a:rPr lang="ru-RU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ПРОДОЛЖАЛО     </a:t>
            </a:r>
          </a:p>
          <a:p>
            <a:pPr algn="ctr">
              <a:buFont typeface="Wingdings" pitchFamily="2" charset="2"/>
              <a:buNone/>
            </a:pPr>
            <a:r>
              <a:rPr lang="ru-RU" sz="6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СОХРАНЯТЬСЯ</a:t>
            </a:r>
          </a:p>
        </p:txBody>
      </p:sp>
    </p:spTree>
    <p:extLst>
      <p:ext uri="{BB962C8B-B14F-4D97-AF65-F5344CB8AC3E}">
        <p14:creationId xmlns="" xmlns:p14="http://schemas.microsoft.com/office/powerpoint/2010/main" val="76352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Д/З.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Учить №9.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Дать оценку внутренней политике Николая 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(С. 55,56). </a:t>
            </a:r>
          </a:p>
          <a:p>
            <a:pPr algn="ctr"/>
            <a:endParaRPr lang="ru-RU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75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- Как Николай </a:t>
            </a:r>
            <a:r>
              <a:rPr lang="en-US" sz="3600" b="1" dirty="0"/>
              <a:t>I</a:t>
            </a:r>
            <a:r>
              <a:rPr lang="ru-RU" sz="3600" b="1" dirty="0"/>
              <a:t> относился к крепостному праву?</a:t>
            </a:r>
          </a:p>
          <a:p>
            <a:r>
              <a:rPr lang="ru-RU" sz="3600" b="1" dirty="0"/>
              <a:t>- Как император объяснял свой отказ от попыток отмены крепостного права?</a:t>
            </a:r>
          </a:p>
          <a:p>
            <a:r>
              <a:rPr lang="ru-RU" sz="3600" b="1" dirty="0"/>
              <a:t>- Почему император считал, что отмена крепостного права стало бы «посягательством на общественное спокойствие»?</a:t>
            </a:r>
          </a:p>
        </p:txBody>
      </p:sp>
    </p:spTree>
    <p:extLst>
      <p:ext uri="{BB962C8B-B14F-4D97-AF65-F5344CB8AC3E}">
        <p14:creationId xmlns="" xmlns:p14="http://schemas.microsoft.com/office/powerpoint/2010/main" val="31669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24197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177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алина\Desktop\r2 —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07904" cy="64533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1714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Дворянство</a:t>
            </a:r>
            <a:endParaRPr lang="ru-RU" sz="7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3861048"/>
            <a:ext cx="543609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Были опорой самодержавия.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7904" y="908720"/>
            <a:ext cx="54360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2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Из-за крепостного права начинается разорение дворян.</a:t>
            </a:r>
            <a:endParaRPr lang="ru-RU" sz="29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1844824"/>
            <a:ext cx="5436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Среди дворян появляются люди из других сословий, которые получают титул «дворянин» за службу.   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6084168" y="4581128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07904" y="5534561"/>
            <a:ext cx="5436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Нужно было поддерживать дворян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Назначение на государственные посты только представителей дворянства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1832, 1845 гг. Ограничение проникновения в дворянство людей из других сословий. </a:t>
            </a:r>
          </a:p>
          <a:p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1845 г. «Указ о майоратах».</a:t>
            </a:r>
          </a:p>
          <a:p>
            <a:endParaRPr lang="ru-RU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Майорат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земля, которая принадлежит дворянам. Она не делилась, а передавалась только старшему сыну. 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крестьян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276872"/>
            <a:ext cx="91440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b="1" u="sng" dirty="0"/>
              <a:t>ГОСУДАРСТВЕННЫЕ</a:t>
            </a:r>
            <a:r>
              <a:rPr lang="ru-RU" sz="2800" b="1" dirty="0"/>
              <a:t>           </a:t>
            </a:r>
            <a:r>
              <a:rPr lang="ru-RU" sz="2800" b="1" dirty="0" smtClean="0"/>
              <a:t>                         </a:t>
            </a:r>
            <a:r>
              <a:rPr lang="ru-RU" sz="2800" b="1" u="sng" dirty="0" smtClean="0"/>
              <a:t>УДЕЛЬНЫЕ</a:t>
            </a:r>
            <a:endParaRPr lang="ru-RU" sz="2800" b="1" u="sng" dirty="0"/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Жили на казенных                       </a:t>
            </a:r>
            <a:r>
              <a:rPr lang="ru-RU" sz="2800" dirty="0" smtClean="0"/>
              <a:t>             Принадлежали </a:t>
            </a:r>
            <a:endParaRPr lang="ru-RU" sz="2800" dirty="0"/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землях, несли повинности    </a:t>
            </a:r>
            <a:r>
              <a:rPr lang="ru-RU" sz="2800" dirty="0" smtClean="0"/>
              <a:t>       императорской </a:t>
            </a:r>
            <a:r>
              <a:rPr lang="ru-RU" sz="2800" dirty="0"/>
              <a:t>фамилии, 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в пользу государства,             </a:t>
            </a:r>
            <a:r>
              <a:rPr lang="ru-RU" sz="2800" dirty="0" smtClean="0"/>
              <a:t>            платили </a:t>
            </a:r>
            <a:r>
              <a:rPr lang="ru-RU" sz="2800" dirty="0"/>
              <a:t>оброк и несли</a:t>
            </a:r>
          </a:p>
          <a:p>
            <a:pPr>
              <a:lnSpc>
                <a:spcPct val="80000"/>
              </a:lnSpc>
              <a:defRPr/>
            </a:pPr>
            <a:r>
              <a:rPr lang="ru-RU" sz="2800" dirty="0"/>
              <a:t>считались лично                         </a:t>
            </a:r>
            <a:r>
              <a:rPr lang="ru-RU" sz="2800" dirty="0" smtClean="0"/>
              <a:t>              государственные </a:t>
            </a:r>
            <a:r>
              <a:rPr lang="ru-RU" sz="2800" dirty="0"/>
              <a:t>свободными. 			     </a:t>
            </a:r>
            <a:r>
              <a:rPr lang="ru-RU" sz="2800" dirty="0" smtClean="0"/>
              <a:t>             повинности.</a:t>
            </a:r>
          </a:p>
          <a:p>
            <a:pPr>
              <a:lnSpc>
                <a:spcPct val="80000"/>
              </a:lnSpc>
              <a:defRPr/>
            </a:pPr>
            <a:endParaRPr lang="ru-RU" sz="2800" b="1" u="sng" dirty="0"/>
          </a:p>
          <a:p>
            <a:pPr>
              <a:lnSpc>
                <a:spcPct val="80000"/>
              </a:lnSpc>
              <a:defRPr/>
            </a:pPr>
            <a:r>
              <a:rPr lang="ru-RU" sz="2800" b="1" dirty="0" smtClean="0"/>
              <a:t>                                           </a:t>
            </a:r>
            <a:r>
              <a:rPr lang="ru-RU" sz="2800" b="1" u="sng" dirty="0" smtClean="0"/>
              <a:t>ПОМЕЩИЧЬИ </a:t>
            </a:r>
            <a:endParaRPr lang="ru-RU" sz="2800" b="1" u="sng" dirty="0"/>
          </a:p>
          <a:p>
            <a:pPr algn="ctr">
              <a:lnSpc>
                <a:spcPct val="80000"/>
              </a:lnSpc>
              <a:defRPr/>
            </a:pPr>
            <a:r>
              <a:rPr lang="ru-RU" sz="2800" dirty="0" smtClean="0"/>
              <a:t>принадлежали </a:t>
            </a:r>
            <a:r>
              <a:rPr lang="ru-RU" sz="2800" dirty="0"/>
              <a:t>помещикам </a:t>
            </a: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крестьянского вопроса</a:t>
            </a:r>
            <a:br>
              <a:rPr kumimoji="0" lang="ru-RU" sz="4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26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695950"/>
            <a:ext cx="4464496" cy="116205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 </a:t>
            </a:r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П.Д.Киселев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3923928" y="273051"/>
            <a:ext cx="5220072" cy="41640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1837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П.Киселев            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Реформа</a:t>
            </a:r>
          </a:p>
          <a:p>
            <a:pPr algn="ctr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</a:t>
            </a:r>
          </a:p>
          <a:p>
            <a:pPr algn="ctr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деревни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5" descr="Рисунок4"/>
          <p:cNvPicPr>
            <a:picLocks noChangeAspect="1" noChangeArrowheads="1"/>
          </p:cNvPicPr>
          <p:nvPr/>
        </p:nvPicPr>
        <p:blipFill>
          <a:blip r:embed="rId2" cstate="print">
            <a:lum bright="-6000" contras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55931" cy="5281414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455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Галина\Desktop\sj-03-5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722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192" y="2564904"/>
            <a:ext cx="2843808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П.Д.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Киселев</a:t>
            </a:r>
          </a:p>
        </p:txBody>
      </p:sp>
    </p:spTree>
    <p:extLst>
      <p:ext uri="{BB962C8B-B14F-4D97-AF65-F5344CB8AC3E}">
        <p14:creationId xmlns="" xmlns:p14="http://schemas.microsoft.com/office/powerpoint/2010/main" val="35143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</a:t>
            </a: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реформы: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05273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Повысить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жизни государственных крестьян;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Обеспечить исправную уплату налогов государственных крестьян;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Улучшить жизнь </a:t>
            </a:r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крестьян.</a:t>
            </a:r>
          </a:p>
        </p:txBody>
      </p:sp>
    </p:spTree>
    <p:extLst>
      <p:ext uri="{BB962C8B-B14F-4D97-AF65-F5344CB8AC3E}">
        <p14:creationId xmlns="" xmlns:p14="http://schemas.microsoft.com/office/powerpoint/2010/main" val="212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Реформа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давала: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деревнях появились школы, медицинские пункты;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апрещалась продажа крепостных за долги и без семьи;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Помещикам было запрещено ссылать крестьян в Сибирь и продавать их без земли;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Создавалось крестьянское  самоуправление. </a:t>
            </a:r>
          </a:p>
          <a:p>
            <a:pPr marL="514350" indent="-514350">
              <a:buFont typeface="+mj-lt"/>
              <a:buAutoNum type="arabicPeriod"/>
            </a:pPr>
            <a:endParaRPr lang="ru-RU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5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96752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1842 г. – принят указ об «обязанных крестьянах».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096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Крестьянин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воле помещика получал свободу и земельный надел, но не в собственность (как по указу 1803), а в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пользование. 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292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Социальная политика  Николая I 1825-1855 гг.</vt:lpstr>
      <vt:lpstr>Дворянство</vt:lpstr>
      <vt:lpstr>Слайд 3</vt:lpstr>
      <vt:lpstr>Категории крестьян</vt:lpstr>
      <vt:lpstr>Граф П.Д.Киселев </vt:lpstr>
      <vt:lpstr>П.Д. Киселев</vt:lpstr>
      <vt:lpstr>Цели реформы:</vt:lpstr>
      <vt:lpstr>Реформа давала: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11</cp:revision>
  <dcterms:created xsi:type="dcterms:W3CDTF">2016-12-18T07:04:04Z</dcterms:created>
  <dcterms:modified xsi:type="dcterms:W3CDTF">2016-12-18T08:33:27Z</dcterms:modified>
</cp:coreProperties>
</file>