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9" r:id="rId2"/>
    <p:sldId id="256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78" r:id="rId15"/>
    <p:sldId id="29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796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797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20726C-9B1E-4311-B5A5-421624E8B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CED6B-F6BF-4B3E-803C-5EECB0981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A12F3-AE3E-4044-BA2B-BDD60F082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6C9F0-502E-4C01-92D1-A25E34CF7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8F9BA-DFA2-41A9-B20F-223E9BF33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6A12-9726-430A-9C58-E07CDE332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4216-656B-4FC6-939B-11C89158A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1A8AB-8B81-4F04-A1B0-070292A2E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9E40A-6DA3-4157-AA57-23AB60396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21E9-56DC-426E-82A1-252D81C04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6213-36BE-4136-8F71-2912ABF9E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97E3-BDFC-4D59-B33B-405F13A47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5103-75DB-4669-A980-D1ED80161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BAE2-FCDB-472D-B9DC-4A449E00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+mn-lt"/>
              </a:defRPr>
            </a:lvl1pPr>
          </a:lstStyle>
          <a:p>
            <a:pPr>
              <a:defRPr/>
            </a:pPr>
            <a:fld id="{327C9C03-2DA1-454A-9402-96DF6F185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058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67594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59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596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59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598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9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67600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1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2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67606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8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09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0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1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67612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3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4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6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2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67618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19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0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1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2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3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34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67625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6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5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67628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29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6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67631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2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7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67634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5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67637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38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9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67640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41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40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67643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44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41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67646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647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Иностранные политики об Александре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политике Александр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тонок, как кончик булавки, остер, как бритва, и фальшив, как пена морская». </a:t>
            </a:r>
          </a:p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«Российский император обладает умом, изяществом, образованием; он обольстителен, но ему нельзя доверять, он не искренен, это византиец, тонкий, противоречивый, хитрый…»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Война со Швецией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2417763"/>
            <a:ext cx="3811587" cy="36782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smtClean="0">
                <a:solidFill>
                  <a:schemeClr val="tx2"/>
                </a:solidFill>
              </a:rPr>
              <a:t>1808-09 года – война со Швецией</a:t>
            </a:r>
          </a:p>
        </p:txBody>
      </p:sp>
      <p:pic>
        <p:nvPicPr>
          <p:cNvPr id="12292" name="Picture 6" descr="Рисунок7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bright="6000" contrast="12000"/>
          </a:blip>
          <a:srcRect/>
          <a:stretch>
            <a:fillRect/>
          </a:stretch>
        </p:blipFill>
        <p:spPr>
          <a:xfrm>
            <a:off x="323850" y="1844675"/>
            <a:ext cx="4032250" cy="4267200"/>
          </a:xfrm>
          <a:noFill/>
          <a:ln w="76200">
            <a:solidFill>
              <a:schemeClr val="hlink"/>
            </a:solidFill>
          </a:ln>
        </p:spPr>
      </p:pic>
      <p:pic>
        <p:nvPicPr>
          <p:cNvPr id="12293" name="Picture 7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2470150" y="609600"/>
            <a:ext cx="5988050" cy="1143000"/>
          </a:xfrm>
        </p:spPr>
        <p:txBody>
          <a:bodyPr/>
          <a:lstStyle/>
          <a:p>
            <a:pPr eaLnBrk="1" hangingPunct="1"/>
            <a:r>
              <a:rPr lang="ru-RU" smtClean="0"/>
              <a:t>Русско-турецкая война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981200"/>
            <a:ext cx="3811587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smtClean="0">
                <a:solidFill>
                  <a:schemeClr val="tx2"/>
                </a:solidFill>
              </a:rPr>
              <a:t>1806-12 года – Русско-турецкая война</a:t>
            </a:r>
          </a:p>
        </p:txBody>
      </p:sp>
      <p:pic>
        <p:nvPicPr>
          <p:cNvPr id="13316" name="Picture 7" descr="Рисунок9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bright="6000" contrast="36000"/>
          </a:blip>
          <a:srcRect/>
          <a:stretch>
            <a:fillRect/>
          </a:stretch>
        </p:blipFill>
        <p:spPr>
          <a:xfrm>
            <a:off x="250825" y="1916113"/>
            <a:ext cx="4249738" cy="4105275"/>
          </a:xfrm>
          <a:noFill/>
          <a:ln w="76200">
            <a:solidFill>
              <a:schemeClr val="hlink"/>
            </a:solidFill>
          </a:ln>
        </p:spPr>
      </p:pic>
      <p:pic>
        <p:nvPicPr>
          <p:cNvPr id="13317" name="Picture 8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2260600" y="609600"/>
            <a:ext cx="6197600" cy="1143000"/>
          </a:xfrm>
        </p:spPr>
        <p:txBody>
          <a:bodyPr/>
          <a:lstStyle/>
          <a:p>
            <a:pPr eaLnBrk="1" hangingPunct="1"/>
            <a:r>
              <a:rPr lang="ru-RU" smtClean="0"/>
              <a:t>Русско-иранская война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981200"/>
            <a:ext cx="3811587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5000" smtClean="0">
                <a:solidFill>
                  <a:schemeClr val="tx2"/>
                </a:solidFill>
              </a:rPr>
              <a:t>1804-13 года – война с Ираном</a:t>
            </a:r>
          </a:p>
        </p:txBody>
      </p:sp>
      <p:pic>
        <p:nvPicPr>
          <p:cNvPr id="14340" name="Picture 7" descr="Рисунок1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>
          <a:xfrm>
            <a:off x="369888" y="1773238"/>
            <a:ext cx="3840162" cy="4824412"/>
          </a:xfrm>
          <a:noFill/>
          <a:ln w="76200">
            <a:solidFill>
              <a:schemeClr val="hlink"/>
            </a:solidFill>
          </a:ln>
        </p:spPr>
      </p:pic>
      <p:pic>
        <p:nvPicPr>
          <p:cNvPr id="14341" name="Picture 8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260648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Войны на юге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644008" y="4869160"/>
            <a:ext cx="4499992" cy="1512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Гюлистанский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мир 1813 г.</a:t>
            </a:r>
          </a:p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Дагестан, Северный</a:t>
            </a:r>
          </a:p>
          <a:p>
            <a:pPr algn="ctr" eaLnBrk="1" hangingPunct="1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Азербайджан, Грузия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644008" y="1412776"/>
            <a:ext cx="4499992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Русско-иранская война</a:t>
            </a:r>
          </a:p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1804-1813 гг.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Захват территории к северу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реки Аракс (дагестанские,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азербайджанские,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армянские,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грузинские земли)</a:t>
            </a:r>
            <a:endParaRPr lang="ru-RU" sz="24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512" y="1412776"/>
            <a:ext cx="4392488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Русско-турецкая война</a:t>
            </a:r>
          </a:p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1806-1812 гг.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Захват Молдавии, Валахии,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крепостей на Дунае и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Кавказе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Разгром турецкого флота</a:t>
            </a:r>
          </a:p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адмиралом Д.Н. Сенявиным</a:t>
            </a:r>
          </a:p>
          <a:p>
            <a:pPr algn="ctr" eaLnBrk="1" hangingPunct="1"/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1811 г. – разгром турок</a:t>
            </a:r>
          </a:p>
          <a:p>
            <a:pPr algn="ctr" eaLnBrk="1" hangingPunct="1"/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4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Рущука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(М.И. Кутузов)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9512" y="4869160"/>
            <a:ext cx="4392488" cy="1510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Бухарестский мир 1812 г.</a:t>
            </a:r>
          </a:p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Бессарабия</a:t>
            </a:r>
          </a:p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км. Кавказского</a:t>
            </a:r>
          </a:p>
          <a:p>
            <a:pPr algn="ctr" eaLnBrk="1" hangingPunct="1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побережья Черного моря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68" grpId="0" animBg="1"/>
      <p:bldP spid="15364" grpId="0" animBg="1"/>
      <p:bldP spid="153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6338887" cy="874713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 внешней политики</a:t>
            </a:r>
          </a:p>
        </p:txBody>
      </p:sp>
      <p:graphicFrame>
        <p:nvGraphicFramePr>
          <p:cNvPr id="27675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Неудачи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Успехи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Поражение под Аустерлицем,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Фридландом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Тильзитский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мир с Францией нанес ущерб российской экономике.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Победа в войне со Швецией;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Присоединение Бессарабии в войне с Турцией;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Тильзитский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мир отсрочил войну с Францией и Россия избежала войны на два фронта.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4" name="Picture 28" descr="ag00029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Сделайте выводы:</a:t>
            </a:r>
          </a:p>
        </p:txBody>
      </p:sp>
      <p:pic>
        <p:nvPicPr>
          <p:cNvPr id="16387" name="Picture 4" descr="Рисунок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>
          <a:xfrm>
            <a:off x="6588125" y="4005263"/>
            <a:ext cx="2163763" cy="2592387"/>
          </a:xfrm>
          <a:noFill/>
          <a:ln w="76200">
            <a:solidFill>
              <a:schemeClr val="hlink"/>
            </a:solidFill>
          </a:ln>
        </p:spPr>
      </p:pic>
      <p:pic>
        <p:nvPicPr>
          <p:cNvPr id="16388" name="Picture 5" descr="Рисунок9"/>
          <p:cNvPicPr>
            <a:picLocks noChangeAspect="1" noChangeArrowheads="1"/>
          </p:cNvPicPr>
          <p:nvPr/>
        </p:nvPicPr>
        <p:blipFill>
          <a:blip r:embed="rId3" cstate="print">
            <a:lum bright="6000" contrast="36000"/>
          </a:blip>
          <a:srcRect/>
          <a:stretch>
            <a:fillRect/>
          </a:stretch>
        </p:blipFill>
        <p:spPr bwMode="auto">
          <a:xfrm>
            <a:off x="3419475" y="4076700"/>
            <a:ext cx="2592388" cy="25050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6389" name="Picture 6" descr="Рисунок7"/>
          <p:cNvPicPr>
            <a:picLocks noChangeAspect="1" noChangeArrowheads="1"/>
          </p:cNvPicPr>
          <p:nvPr/>
        </p:nvPicPr>
        <p:blipFill>
          <a:blip r:embed="rId4" cstate="print">
            <a:lum bright="6000" contrast="12000"/>
          </a:blip>
          <a:srcRect/>
          <a:stretch>
            <a:fillRect/>
          </a:stretch>
        </p:blipFill>
        <p:spPr bwMode="auto">
          <a:xfrm>
            <a:off x="323850" y="4005263"/>
            <a:ext cx="2409825" cy="2592387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6390" name="Picture 7" descr="Рисунок5"/>
          <p:cNvPicPr>
            <a:picLocks noChangeAspect="1" noChangeArrowheads="1"/>
          </p:cNvPicPr>
          <p:nvPr/>
        </p:nvPicPr>
        <p:blipFill>
          <a:blip r:embed="rId5" cstate="print">
            <a:lum contrast="18000"/>
          </a:blip>
          <a:srcRect/>
          <a:stretch>
            <a:fillRect/>
          </a:stretch>
        </p:blipFill>
        <p:spPr bwMode="auto">
          <a:xfrm>
            <a:off x="323850" y="1700213"/>
            <a:ext cx="3313113" cy="1970087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6391" name="Picture 8" descr="Рисунок3"/>
          <p:cNvPicPr>
            <a:picLocks noChangeAspect="1" noChangeArrowheads="1"/>
          </p:cNvPicPr>
          <p:nvPr/>
        </p:nvPicPr>
        <p:blipFill>
          <a:blip r:embed="rId6" cstate="print">
            <a:lum bright="-6000" contrast="18000"/>
          </a:blip>
          <a:srcRect/>
          <a:stretch>
            <a:fillRect/>
          </a:stretch>
        </p:blipFill>
        <p:spPr bwMode="auto">
          <a:xfrm>
            <a:off x="4067175" y="1700213"/>
            <a:ext cx="2592388" cy="20161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6392" name="Picture 9" descr="Рисунок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1700213"/>
            <a:ext cx="1649413" cy="201612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16393" name="Picture 10" descr="ag00317_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750" y="0"/>
            <a:ext cx="132397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857364"/>
            <a:ext cx="7772400" cy="173672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Внешняя политика </a:t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Александра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1801-1812 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6811963" cy="110648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внешней политики:</a:t>
            </a:r>
          </a:p>
        </p:txBody>
      </p:sp>
      <p:pic>
        <p:nvPicPr>
          <p:cNvPr id="5123" name="Picture 4" descr="Рисунок1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84784"/>
            <a:ext cx="5004048" cy="5111874"/>
          </a:xfrm>
          <a:noFill/>
          <a:ln w="76200">
            <a:solidFill>
              <a:schemeClr val="hlink"/>
            </a:solidFill>
          </a:ln>
        </p:spPr>
      </p:pic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4" y="1773238"/>
            <a:ext cx="4067175" cy="4267200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с Францией.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 на Балканах.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с Швецией, пытающейся восстановиться в Балтике.</a:t>
            </a:r>
          </a:p>
          <a:p>
            <a:pPr marL="495300" indent="-495300" eaLnBrk="1" hangingPunct="1">
              <a:buFont typeface="Wingdings" pitchFamily="2" charset="2"/>
              <a:buAutoNum type="arabicPeriod"/>
            </a:pP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1043608" y="4437112"/>
            <a:ext cx="633413" cy="77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_PresentumCps"/>
              </a:rPr>
              <a:t>1</a:t>
            </a:r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3347864" y="4725144"/>
            <a:ext cx="633412" cy="77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_PresentumCps"/>
              </a:rPr>
              <a:t>2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2843808" y="2276872"/>
            <a:ext cx="633412" cy="773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_PresentumCp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  <p:bldP spid="46088" grpId="0" animBg="1"/>
      <p:bldP spid="460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Борьба с Наполеоном:</a:t>
            </a:r>
          </a:p>
        </p:txBody>
      </p:sp>
      <p:graphicFrame>
        <p:nvGraphicFramePr>
          <p:cNvPr id="48166" name="Group 38"/>
          <p:cNvGraphicFramePr>
            <a:graphicFrameLocks noGrp="1"/>
          </p:cNvGraphicFramePr>
          <p:nvPr>
            <p:ph idx="1"/>
          </p:nvPr>
        </p:nvGraphicFramePr>
        <p:xfrm>
          <a:off x="250825" y="1752600"/>
          <a:ext cx="8497888" cy="4340225"/>
        </p:xfrm>
        <a:graphic>
          <a:graphicData uri="http://schemas.openxmlformats.org/drawingml/2006/table">
            <a:tbl>
              <a:tblPr/>
              <a:tblGrid>
                <a:gridCol w="2832100"/>
                <a:gridCol w="2833688"/>
                <a:gridCol w="2832100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Коалиции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Третья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Четвертая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65" name="Picture 39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2143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Борьба с Наполеоном: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>
            <p:ph idx="1"/>
          </p:nvPr>
        </p:nvGraphicFramePr>
        <p:xfrm>
          <a:off x="250825" y="1752600"/>
          <a:ext cx="8497888" cy="4340225"/>
        </p:xfrm>
        <a:graphic>
          <a:graphicData uri="http://schemas.openxmlformats.org/drawingml/2006/table">
            <a:tbl>
              <a:tblPr/>
              <a:tblGrid>
                <a:gridCol w="2233613"/>
                <a:gridCol w="1295400"/>
                <a:gridCol w="4968875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Коалиции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Состав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Третья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Россия, Великобритания, Австрия, Швеция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Четвертая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1806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Россия, Великобритания, Пруссия, Швеция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89" name="Picture 2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8732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1805 год – битва под Аустерлицем</a:t>
            </a:r>
          </a:p>
        </p:txBody>
      </p:sp>
      <p:pic>
        <p:nvPicPr>
          <p:cNvPr id="8195" name="Picture 4" descr="Рисунок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bright="-6000" contrast="18000"/>
          </a:blip>
          <a:srcRect/>
          <a:stretch>
            <a:fillRect/>
          </a:stretch>
        </p:blipFill>
        <p:spPr>
          <a:xfrm>
            <a:off x="755650" y="1773238"/>
            <a:ext cx="7777163" cy="4938712"/>
          </a:xfrm>
          <a:noFill/>
          <a:ln w="76200">
            <a:solidFill>
              <a:schemeClr val="hlink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1807 год – Тильзитский мир</a:t>
            </a:r>
          </a:p>
        </p:txBody>
      </p:sp>
      <p:pic>
        <p:nvPicPr>
          <p:cNvPr id="9219" name="Picture 4" descr="Рисунок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>
          <a:xfrm>
            <a:off x="900113" y="2133600"/>
            <a:ext cx="7200900" cy="4283075"/>
          </a:xfrm>
          <a:noFill/>
          <a:ln w="76200">
            <a:solidFill>
              <a:schemeClr val="hlink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48680"/>
            <a:ext cx="9144000" cy="568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1807 г. –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Тильзитский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мир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Франция и Россия объявлялись союзниками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Россия присоединялась в континентальной блокаде Англии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Признавались завоевания Наполеона в Европе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За счет Пруссии образовалось польское государство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(герцогство Варшавское)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Согласие Наполеона на присоединение к России Финляндии,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Молдавии и Валахии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714375"/>
            <a:ext cx="77724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Значение Тильзитского мира для России: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821113"/>
        </p:xfrm>
        <a:graphic>
          <a:graphicData uri="http://schemas.openxmlformats.org/drawingml/2006/table">
            <a:tbl>
              <a:tblPr/>
              <a:tblGrid>
                <a:gridCol w="3886990"/>
                <a:gridCol w="388541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Негативные последствия</a:t>
                      </a:r>
                    </a:p>
                  </a:txBody>
                  <a:tcPr marL="90975" marR="909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Позитивные последствия</a:t>
                      </a:r>
                    </a:p>
                  </a:txBody>
                  <a:tcPr marL="90975" marR="90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975" marR="909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4" name="Picture 2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13" y="325438"/>
            <a:ext cx="16430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213</TotalTime>
  <Words>353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Company Meeting</vt:lpstr>
      <vt:lpstr>Иностранные политики об Александре I</vt:lpstr>
      <vt:lpstr>Внешняя политика  Александра I в 1801-1812 годах</vt:lpstr>
      <vt:lpstr>Направления внешней политики:</vt:lpstr>
      <vt:lpstr>Борьба с Наполеоном:</vt:lpstr>
      <vt:lpstr>Борьба с Наполеоном:</vt:lpstr>
      <vt:lpstr>1805 год – битва под Аустерлицем</vt:lpstr>
      <vt:lpstr>1807 год – Тильзитский мир</vt:lpstr>
      <vt:lpstr>Слайд 8</vt:lpstr>
      <vt:lpstr>Значение Тильзитского мира для России: </vt:lpstr>
      <vt:lpstr>Война со Швецией</vt:lpstr>
      <vt:lpstr>Русско-турецкая война</vt:lpstr>
      <vt:lpstr>Русско-иранская война</vt:lpstr>
      <vt:lpstr>Войны на юге</vt:lpstr>
      <vt:lpstr>Результативность внешней политики</vt:lpstr>
      <vt:lpstr>Сделайте выводы: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 Александра I в 1801-1812 годах.</dc:title>
  <dc:creator>***</dc:creator>
  <cp:lastModifiedBy>Биологи</cp:lastModifiedBy>
  <cp:revision>52</cp:revision>
  <dcterms:created xsi:type="dcterms:W3CDTF">2008-01-15T06:55:28Z</dcterms:created>
  <dcterms:modified xsi:type="dcterms:W3CDTF">2016-09-22T11:19:45Z</dcterms:modified>
</cp:coreProperties>
</file>